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6" r:id="rId1"/>
  </p:sldMasterIdLst>
  <p:sldIdLst>
    <p:sldId id="280" r:id="rId2"/>
    <p:sldId id="258" r:id="rId3"/>
    <p:sldId id="257" r:id="rId4"/>
    <p:sldId id="259" r:id="rId5"/>
    <p:sldId id="281" r:id="rId6"/>
    <p:sldId id="262" r:id="rId7"/>
    <p:sldId id="260" r:id="rId8"/>
    <p:sldId id="282" r:id="rId9"/>
    <p:sldId id="283" r:id="rId10"/>
    <p:sldId id="284" r:id="rId11"/>
    <p:sldId id="261" r:id="rId12"/>
    <p:sldId id="264" r:id="rId13"/>
    <p:sldId id="270" r:id="rId14"/>
    <p:sldId id="271" r:id="rId15"/>
    <p:sldId id="287" r:id="rId16"/>
    <p:sldId id="288" r:id="rId17"/>
    <p:sldId id="273" r:id="rId18"/>
    <p:sldId id="289" r:id="rId19"/>
    <p:sldId id="266" r:id="rId20"/>
    <p:sldId id="268" r:id="rId21"/>
    <p:sldId id="286" r:id="rId22"/>
    <p:sldId id="267" r:id="rId23"/>
    <p:sldId id="274" r:id="rId24"/>
    <p:sldId id="279" r:id="rId25"/>
    <p:sldId id="290" r:id="rId26"/>
    <p:sldId id="277"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4660"/>
  </p:normalViewPr>
  <p:slideViewPr>
    <p:cSldViewPr snapToGrid="0">
      <p:cViewPr varScale="1">
        <p:scale>
          <a:sx n="73" d="100"/>
          <a:sy n="73" d="100"/>
        </p:scale>
        <p:origin x="56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9/8/2021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43582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5352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9/8/2021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34986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79189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9/8/2021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8485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35950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83800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9/8/2021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702172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21472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9/8/2021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82163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63025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9/8/2021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2730538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3126/njn.v14i3.20517" TargetMode="External"/><Relationship Id="rId2" Type="http://schemas.openxmlformats.org/officeDocument/2006/relationships/hyperlink" Target="https://doi.org/10.1007/s11192-020-03373-0"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5B2CBF-F167-4530-A30A-CEBD1E87459D}"/>
              </a:ext>
            </a:extLst>
          </p:cNvPr>
          <p:cNvSpPr>
            <a:spLocks noGrp="1"/>
          </p:cNvSpPr>
          <p:nvPr>
            <p:ph idx="1"/>
          </p:nvPr>
        </p:nvSpPr>
        <p:spPr/>
        <p:txBody>
          <a:bodyPr>
            <a:normAutofit/>
          </a:bodyPr>
          <a:lstStyle/>
          <a:p>
            <a:r>
              <a:rPr lang="en-US" sz="6600" dirty="0">
                <a:latin typeface="+mj-lt"/>
              </a:rPr>
              <a:t>“In the past ideas came from the brain, now they come from Google”</a:t>
            </a:r>
          </a:p>
        </p:txBody>
      </p:sp>
    </p:spTree>
    <p:extLst>
      <p:ext uri="{BB962C8B-B14F-4D97-AF65-F5344CB8AC3E}">
        <p14:creationId xmlns:p14="http://schemas.microsoft.com/office/powerpoint/2010/main" val="5517365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78234-C259-4605-B002-ABBFEECCBAB8}"/>
              </a:ext>
            </a:extLst>
          </p:cNvPr>
          <p:cNvSpPr>
            <a:spLocks noGrp="1"/>
          </p:cNvSpPr>
          <p:nvPr>
            <p:ph type="title"/>
          </p:nvPr>
        </p:nvSpPr>
        <p:spPr/>
        <p:txBody>
          <a:bodyPr>
            <a:normAutofit/>
          </a:bodyPr>
          <a:lstStyle/>
          <a:p>
            <a:r>
              <a:rPr lang="en-US" sz="4800" dirty="0"/>
              <a:t>TEST </a:t>
            </a:r>
            <a:r>
              <a:rPr lang="en-US" sz="4800"/>
              <a:t>CASE 4</a:t>
            </a:r>
            <a:endParaRPr lang="en-US" sz="4800" dirty="0"/>
          </a:p>
        </p:txBody>
      </p:sp>
      <p:sp>
        <p:nvSpPr>
          <p:cNvPr id="3" name="Content Placeholder 2">
            <a:extLst>
              <a:ext uri="{FF2B5EF4-FFF2-40B4-BE49-F238E27FC236}">
                <a16:creationId xmlns:a16="http://schemas.microsoft.com/office/drawing/2014/main" id="{5D3D4D80-A907-47F3-9F2F-607B5D143FFE}"/>
              </a:ext>
            </a:extLst>
          </p:cNvPr>
          <p:cNvSpPr>
            <a:spLocks noGrp="1"/>
          </p:cNvSpPr>
          <p:nvPr>
            <p:ph idx="1"/>
          </p:nvPr>
        </p:nvSpPr>
        <p:spPr/>
        <p:txBody>
          <a:bodyPr>
            <a:normAutofit lnSpcReduction="10000"/>
          </a:bodyPr>
          <a:lstStyle/>
          <a:p>
            <a:pPr marL="0" indent="0">
              <a:buNone/>
            </a:pPr>
            <a:r>
              <a:rPr lang="en-US" sz="2800" dirty="0"/>
              <a:t>ARTICLE 1: “Go back 250 years in American and European history, and you do not find nearly so many people wandering around remote corners of the planet looking for what today we would call ‘the wilderness experience’.” </a:t>
            </a:r>
          </a:p>
          <a:p>
            <a:pPr marL="0" indent="0">
              <a:buNone/>
            </a:pPr>
            <a:r>
              <a:rPr lang="en-US" sz="2800" dirty="0"/>
              <a:t>ARTICLE 2: Before the 18</a:t>
            </a:r>
            <a:r>
              <a:rPr lang="en-US" sz="2800" baseline="30000" dirty="0"/>
              <a:t>th</a:t>
            </a:r>
            <a:r>
              <a:rPr lang="en-US" sz="2800" dirty="0"/>
              <a:t> century, the wilderness experience was based on people wandering the different corners of planets.</a:t>
            </a:r>
          </a:p>
          <a:p>
            <a:pPr marL="0" indent="0">
              <a:buNone/>
            </a:pPr>
            <a:r>
              <a:rPr lang="en-US" sz="2800" dirty="0">
                <a:solidFill>
                  <a:srgbClr val="C00000"/>
                </a:solidFill>
              </a:rPr>
              <a:t>Is the article 2 plagiarized? Why if yes? How if not?</a:t>
            </a:r>
            <a:r>
              <a:rPr lang="en-US" sz="2800" dirty="0"/>
              <a:t> </a:t>
            </a:r>
          </a:p>
          <a:p>
            <a:pPr marL="0" indent="0">
              <a:buNone/>
            </a:pPr>
            <a:endParaRPr lang="en-US" sz="2800" baseline="30000" dirty="0"/>
          </a:p>
        </p:txBody>
      </p:sp>
    </p:spTree>
    <p:extLst>
      <p:ext uri="{BB962C8B-B14F-4D97-AF65-F5344CB8AC3E}">
        <p14:creationId xmlns:p14="http://schemas.microsoft.com/office/powerpoint/2010/main" val="3611029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ED01D5-DB2E-4D7F-A9AB-14A7F08C0474}"/>
              </a:ext>
            </a:extLst>
          </p:cNvPr>
          <p:cNvSpPr>
            <a:spLocks noGrp="1"/>
          </p:cNvSpPr>
          <p:nvPr>
            <p:ph idx="1"/>
          </p:nvPr>
        </p:nvSpPr>
        <p:spPr/>
        <p:txBody>
          <a:bodyPr>
            <a:normAutofit/>
          </a:bodyPr>
          <a:lstStyle/>
          <a:p>
            <a:r>
              <a:rPr lang="en-US" sz="2800" dirty="0"/>
              <a:t>“Once you have transferred copyright to a journal (in order to publish) you can’t ethically use the words that you have written in another journal article; you no longer own those words.”</a:t>
            </a:r>
            <a:r>
              <a:rPr lang="en-US" sz="2800" baseline="30000" dirty="0"/>
              <a:t>2</a:t>
            </a:r>
          </a:p>
        </p:txBody>
      </p:sp>
      <p:sp>
        <p:nvSpPr>
          <p:cNvPr id="4" name="Text Placeholder 3">
            <a:extLst>
              <a:ext uri="{FF2B5EF4-FFF2-40B4-BE49-F238E27FC236}">
                <a16:creationId xmlns:a16="http://schemas.microsoft.com/office/drawing/2014/main" id="{BA5FDC62-6B51-4E49-A532-868A35362060}"/>
              </a:ext>
            </a:extLst>
          </p:cNvPr>
          <p:cNvSpPr>
            <a:spLocks noGrp="1"/>
          </p:cNvSpPr>
          <p:nvPr>
            <p:ph type="body" sz="half" idx="2"/>
          </p:nvPr>
        </p:nvSpPr>
        <p:spPr/>
        <p:txBody>
          <a:bodyPr>
            <a:normAutofit/>
          </a:bodyPr>
          <a:lstStyle/>
          <a:p>
            <a:r>
              <a:rPr lang="en-US" sz="2800" dirty="0"/>
              <a:t>GENNARO 2012 p 109 </a:t>
            </a:r>
          </a:p>
        </p:txBody>
      </p:sp>
    </p:spTree>
    <p:extLst>
      <p:ext uri="{BB962C8B-B14F-4D97-AF65-F5344CB8AC3E}">
        <p14:creationId xmlns:p14="http://schemas.microsoft.com/office/powerpoint/2010/main" val="928138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5A4A6-5A7F-441F-A1BA-6D679B72D52E}"/>
              </a:ext>
            </a:extLst>
          </p:cNvPr>
          <p:cNvSpPr>
            <a:spLocks noGrp="1"/>
          </p:cNvSpPr>
          <p:nvPr>
            <p:ph type="title"/>
          </p:nvPr>
        </p:nvSpPr>
        <p:spPr/>
        <p:txBody>
          <a:bodyPr>
            <a:normAutofit/>
          </a:bodyPr>
          <a:lstStyle/>
          <a:p>
            <a:r>
              <a:rPr lang="en-US" sz="4800" dirty="0"/>
              <a:t>DEFINITION SELF PLAGIARISM</a:t>
            </a:r>
          </a:p>
        </p:txBody>
      </p:sp>
      <p:sp>
        <p:nvSpPr>
          <p:cNvPr id="3" name="Content Placeholder 2">
            <a:extLst>
              <a:ext uri="{FF2B5EF4-FFF2-40B4-BE49-F238E27FC236}">
                <a16:creationId xmlns:a16="http://schemas.microsoft.com/office/drawing/2014/main" id="{FE0F77ED-A3D6-413A-BCEC-B8A623B2F655}"/>
              </a:ext>
            </a:extLst>
          </p:cNvPr>
          <p:cNvSpPr>
            <a:spLocks noGrp="1"/>
          </p:cNvSpPr>
          <p:nvPr>
            <p:ph idx="1"/>
          </p:nvPr>
        </p:nvSpPr>
        <p:spPr>
          <a:xfrm>
            <a:off x="581192" y="2164360"/>
            <a:ext cx="11029615" cy="3694440"/>
          </a:xfrm>
        </p:spPr>
        <p:txBody>
          <a:bodyPr>
            <a:normAutofit fontScale="25000" lnSpcReduction="20000"/>
          </a:bodyPr>
          <a:lstStyle/>
          <a:p>
            <a:endParaRPr lang="en-US" sz="7000" dirty="0">
              <a:solidFill>
                <a:schemeClr val="tx1"/>
              </a:solidFill>
            </a:endParaRPr>
          </a:p>
          <a:p>
            <a:r>
              <a:rPr lang="en-US" sz="11200" dirty="0">
                <a:solidFill>
                  <a:schemeClr val="tx1"/>
                </a:solidFill>
              </a:rPr>
              <a:t>SELF PLAGIARISM</a:t>
            </a:r>
            <a:r>
              <a:rPr lang="en-US" sz="11200" dirty="0"/>
              <a:t>: </a:t>
            </a:r>
          </a:p>
          <a:p>
            <a:pPr marL="0" indent="0">
              <a:buNone/>
            </a:pPr>
            <a:r>
              <a:rPr lang="en-US" sz="11200" dirty="0"/>
              <a:t>“</a:t>
            </a:r>
            <a:r>
              <a:rPr lang="en-US" sz="11200" dirty="0">
                <a:solidFill>
                  <a:srgbClr val="FF0000"/>
                </a:solidFill>
              </a:rPr>
              <a:t>Republishing</a:t>
            </a:r>
            <a:r>
              <a:rPr lang="en-US" sz="11200" dirty="0"/>
              <a:t> substantive parts of </a:t>
            </a:r>
            <a:r>
              <a:rPr lang="en-US" sz="11200" dirty="0">
                <a:solidFill>
                  <a:srgbClr val="FF0000"/>
                </a:solidFill>
              </a:rPr>
              <a:t>one’s own</a:t>
            </a:r>
            <a:r>
              <a:rPr lang="en-US" sz="11200" dirty="0"/>
              <a:t> earlier publications, including translations, without duly acknowledging or citing the original.” </a:t>
            </a:r>
          </a:p>
          <a:p>
            <a:pPr marL="0" indent="0">
              <a:buNone/>
            </a:pPr>
            <a:r>
              <a:rPr lang="en-US" sz="11200" dirty="0"/>
              <a:t>(European Science Foundation 2017)</a:t>
            </a:r>
            <a:r>
              <a:rPr lang="en-US" sz="11200" baseline="30000" dirty="0"/>
              <a:t>3</a:t>
            </a:r>
          </a:p>
          <a:p>
            <a:pPr marL="0" indent="0">
              <a:buNone/>
            </a:pPr>
            <a:endParaRPr lang="en-US" sz="11200" dirty="0"/>
          </a:p>
          <a:p>
            <a:r>
              <a:rPr lang="en-US" sz="11200" dirty="0"/>
              <a:t>Linguistic plagiarism </a:t>
            </a:r>
          </a:p>
          <a:p>
            <a:r>
              <a:rPr lang="en-US" sz="11200" dirty="0"/>
              <a:t>Text recycling</a:t>
            </a:r>
          </a:p>
          <a:p>
            <a:r>
              <a:rPr lang="en-US" sz="11200" dirty="0"/>
              <a:t>“</a:t>
            </a:r>
            <a:r>
              <a:rPr lang="en-US" sz="11200" dirty="0" err="1"/>
              <a:t>Cryptomnesia</a:t>
            </a:r>
            <a:r>
              <a:rPr lang="en-US" sz="11200"/>
              <a:t>” </a:t>
            </a:r>
            <a:endParaRPr lang="en-US" sz="11200" dirty="0"/>
          </a:p>
          <a:p>
            <a:pPr marL="0" indent="0">
              <a:buNone/>
            </a:pPr>
            <a:endParaRPr lang="en-US" sz="2800" dirty="0"/>
          </a:p>
          <a:p>
            <a:pPr marL="0" indent="0">
              <a:buNone/>
            </a:pPr>
            <a:r>
              <a:rPr lang="en-US" sz="2800" dirty="0"/>
              <a:t> </a:t>
            </a:r>
          </a:p>
        </p:txBody>
      </p:sp>
    </p:spTree>
    <p:extLst>
      <p:ext uri="{BB962C8B-B14F-4D97-AF65-F5344CB8AC3E}">
        <p14:creationId xmlns:p14="http://schemas.microsoft.com/office/powerpoint/2010/main" val="509957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409E6-038E-4960-B726-586E0B36029C}"/>
              </a:ext>
            </a:extLst>
          </p:cNvPr>
          <p:cNvSpPr>
            <a:spLocks noGrp="1"/>
          </p:cNvSpPr>
          <p:nvPr>
            <p:ph type="title"/>
          </p:nvPr>
        </p:nvSpPr>
        <p:spPr/>
        <p:txBody>
          <a:bodyPr>
            <a:normAutofit/>
          </a:bodyPr>
          <a:lstStyle/>
          <a:p>
            <a:r>
              <a:rPr lang="en-US" sz="4800" dirty="0"/>
              <a:t>TYPES OF SELF PLAGIARISM</a:t>
            </a:r>
          </a:p>
        </p:txBody>
      </p:sp>
      <p:sp>
        <p:nvSpPr>
          <p:cNvPr id="3" name="Content Placeholder 2">
            <a:extLst>
              <a:ext uri="{FF2B5EF4-FFF2-40B4-BE49-F238E27FC236}">
                <a16:creationId xmlns:a16="http://schemas.microsoft.com/office/drawing/2014/main" id="{2C7514BF-4FBF-44D2-9A8A-B8DD86ECBA86}"/>
              </a:ext>
            </a:extLst>
          </p:cNvPr>
          <p:cNvSpPr>
            <a:spLocks noGrp="1"/>
          </p:cNvSpPr>
          <p:nvPr>
            <p:ph sz="half" idx="1"/>
          </p:nvPr>
        </p:nvSpPr>
        <p:spPr/>
        <p:txBody>
          <a:bodyPr>
            <a:normAutofit fontScale="92500"/>
          </a:bodyPr>
          <a:lstStyle/>
          <a:p>
            <a:endParaRPr lang="en-US" sz="2800" dirty="0">
              <a:solidFill>
                <a:srgbClr val="FF0000"/>
              </a:solidFill>
            </a:endParaRPr>
          </a:p>
          <a:p>
            <a:r>
              <a:rPr lang="en-US" sz="2800" dirty="0">
                <a:solidFill>
                  <a:srgbClr val="FF0000"/>
                </a:solidFill>
              </a:rPr>
              <a:t>Dual/ Duplicate </a:t>
            </a:r>
            <a:r>
              <a:rPr lang="en-US" sz="2800" dirty="0"/>
              <a:t>publications</a:t>
            </a:r>
          </a:p>
          <a:p>
            <a:pPr marL="0" indent="0">
              <a:buNone/>
            </a:pPr>
            <a:r>
              <a:rPr lang="en-US" sz="2800" dirty="0"/>
              <a:t>New publication with little addition to previous one</a:t>
            </a:r>
          </a:p>
          <a:p>
            <a:r>
              <a:rPr lang="en-US" sz="2800" dirty="0">
                <a:solidFill>
                  <a:srgbClr val="FF0000"/>
                </a:solidFill>
              </a:rPr>
              <a:t>Redundant</a:t>
            </a:r>
            <a:r>
              <a:rPr lang="en-US" sz="2800" dirty="0"/>
              <a:t> publications</a:t>
            </a:r>
          </a:p>
          <a:p>
            <a:pPr marL="0" indent="0">
              <a:buNone/>
            </a:pPr>
            <a:r>
              <a:rPr lang="en-US" sz="2800" dirty="0"/>
              <a:t>Reanalysis of previous published data set</a:t>
            </a:r>
            <a:r>
              <a:rPr lang="en-US" sz="2800" baseline="30000" dirty="0"/>
              <a:t>2-4</a:t>
            </a:r>
            <a:r>
              <a:rPr lang="en-US" sz="2800" dirty="0"/>
              <a:t> </a:t>
            </a:r>
          </a:p>
          <a:p>
            <a:pPr marL="0" indent="0">
              <a:buNone/>
            </a:pPr>
            <a:endParaRPr lang="en-US" sz="2800" dirty="0"/>
          </a:p>
        </p:txBody>
      </p:sp>
      <p:pic>
        <p:nvPicPr>
          <p:cNvPr id="6" name="Content Placeholder 5">
            <a:extLst>
              <a:ext uri="{FF2B5EF4-FFF2-40B4-BE49-F238E27FC236}">
                <a16:creationId xmlns:a16="http://schemas.microsoft.com/office/drawing/2014/main" id="{C38D554D-D3DF-4414-BB68-26E3B433AB4D}"/>
              </a:ext>
            </a:extLst>
          </p:cNvPr>
          <p:cNvPicPr>
            <a:picLocks noGrp="1" noChangeAspect="1"/>
          </p:cNvPicPr>
          <p:nvPr>
            <p:ph sz="half" idx="2"/>
          </p:nvPr>
        </p:nvPicPr>
        <p:blipFill>
          <a:blip r:embed="rId2"/>
          <a:stretch>
            <a:fillRect/>
          </a:stretch>
        </p:blipFill>
        <p:spPr>
          <a:xfrm>
            <a:off x="6374616" y="2227263"/>
            <a:ext cx="5049818" cy="3633787"/>
          </a:xfrm>
        </p:spPr>
      </p:pic>
    </p:spTree>
    <p:extLst>
      <p:ext uri="{BB962C8B-B14F-4D97-AF65-F5344CB8AC3E}">
        <p14:creationId xmlns:p14="http://schemas.microsoft.com/office/powerpoint/2010/main" val="407769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409E6-038E-4960-B726-586E0B36029C}"/>
              </a:ext>
            </a:extLst>
          </p:cNvPr>
          <p:cNvSpPr>
            <a:spLocks noGrp="1"/>
          </p:cNvSpPr>
          <p:nvPr>
            <p:ph type="title"/>
          </p:nvPr>
        </p:nvSpPr>
        <p:spPr/>
        <p:txBody>
          <a:bodyPr>
            <a:normAutofit/>
          </a:bodyPr>
          <a:lstStyle/>
          <a:p>
            <a:r>
              <a:rPr lang="en-US" sz="4800" dirty="0"/>
              <a:t>TYPES OF SELF PLAGIARISM</a:t>
            </a:r>
          </a:p>
        </p:txBody>
      </p:sp>
      <p:sp>
        <p:nvSpPr>
          <p:cNvPr id="3" name="Content Placeholder 2">
            <a:extLst>
              <a:ext uri="{FF2B5EF4-FFF2-40B4-BE49-F238E27FC236}">
                <a16:creationId xmlns:a16="http://schemas.microsoft.com/office/drawing/2014/main" id="{2C7514BF-4FBF-44D2-9A8A-B8DD86ECBA86}"/>
              </a:ext>
            </a:extLst>
          </p:cNvPr>
          <p:cNvSpPr>
            <a:spLocks noGrp="1"/>
          </p:cNvSpPr>
          <p:nvPr>
            <p:ph sz="half" idx="1"/>
          </p:nvPr>
        </p:nvSpPr>
        <p:spPr/>
        <p:txBody>
          <a:bodyPr>
            <a:normAutofit/>
          </a:bodyPr>
          <a:lstStyle/>
          <a:p>
            <a:r>
              <a:rPr lang="en-US" sz="2800" dirty="0">
                <a:solidFill>
                  <a:srgbClr val="FF0000"/>
                </a:solidFill>
              </a:rPr>
              <a:t>Segmented </a:t>
            </a:r>
            <a:r>
              <a:rPr lang="en-US" sz="2800" dirty="0"/>
              <a:t>publications</a:t>
            </a:r>
          </a:p>
          <a:p>
            <a:pPr marL="0" indent="0">
              <a:buNone/>
            </a:pPr>
            <a:r>
              <a:rPr lang="en-US" sz="2800" dirty="0"/>
              <a:t>Salami slicing of data set for different publications</a:t>
            </a:r>
          </a:p>
          <a:p>
            <a:r>
              <a:rPr lang="en-US" sz="2800" dirty="0">
                <a:solidFill>
                  <a:srgbClr val="FF0000"/>
                </a:solidFill>
              </a:rPr>
              <a:t>Text recycling</a:t>
            </a:r>
            <a:endParaRPr lang="en-US" sz="2800" dirty="0"/>
          </a:p>
          <a:p>
            <a:pPr marL="0" indent="0">
              <a:buNone/>
            </a:pPr>
            <a:r>
              <a:rPr lang="en-US" sz="2800" dirty="0"/>
              <a:t>Cloning without proper reference</a:t>
            </a:r>
            <a:r>
              <a:rPr lang="en-US" sz="2800" baseline="30000" dirty="0"/>
              <a:t>2-4</a:t>
            </a:r>
          </a:p>
          <a:p>
            <a:pPr marL="0" indent="0">
              <a:buNone/>
            </a:pPr>
            <a:endParaRPr lang="en-US" sz="2800" dirty="0"/>
          </a:p>
        </p:txBody>
      </p:sp>
      <p:pic>
        <p:nvPicPr>
          <p:cNvPr id="12" name="Content Placeholder 11">
            <a:extLst>
              <a:ext uri="{FF2B5EF4-FFF2-40B4-BE49-F238E27FC236}">
                <a16:creationId xmlns:a16="http://schemas.microsoft.com/office/drawing/2014/main" id="{FB43FFBE-E9F0-4B9E-BC98-3812CAB22822}"/>
              </a:ext>
            </a:extLst>
          </p:cNvPr>
          <p:cNvPicPr>
            <a:picLocks noGrp="1" noChangeAspect="1"/>
          </p:cNvPicPr>
          <p:nvPr>
            <p:ph sz="half" idx="2"/>
          </p:nvPr>
        </p:nvPicPr>
        <p:blipFill>
          <a:blip r:embed="rId2"/>
          <a:stretch>
            <a:fillRect/>
          </a:stretch>
        </p:blipFill>
        <p:spPr>
          <a:xfrm>
            <a:off x="6561137" y="2228004"/>
            <a:ext cx="4676775" cy="3287766"/>
          </a:xfrm>
        </p:spPr>
      </p:pic>
    </p:spTree>
    <p:extLst>
      <p:ext uri="{BB962C8B-B14F-4D97-AF65-F5344CB8AC3E}">
        <p14:creationId xmlns:p14="http://schemas.microsoft.com/office/powerpoint/2010/main" val="149417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5A4A6-5A7F-441F-A1BA-6D679B72D52E}"/>
              </a:ext>
            </a:extLst>
          </p:cNvPr>
          <p:cNvSpPr>
            <a:spLocks noGrp="1"/>
          </p:cNvSpPr>
          <p:nvPr>
            <p:ph type="title"/>
          </p:nvPr>
        </p:nvSpPr>
        <p:spPr/>
        <p:txBody>
          <a:bodyPr>
            <a:normAutofit/>
          </a:bodyPr>
          <a:lstStyle/>
          <a:p>
            <a:r>
              <a:rPr lang="en-US" sz="4800" dirty="0"/>
              <a:t>DEFINITION REMIX PLAGIARISM</a:t>
            </a:r>
          </a:p>
        </p:txBody>
      </p:sp>
      <p:sp>
        <p:nvSpPr>
          <p:cNvPr id="3" name="Content Placeholder 2">
            <a:extLst>
              <a:ext uri="{FF2B5EF4-FFF2-40B4-BE49-F238E27FC236}">
                <a16:creationId xmlns:a16="http://schemas.microsoft.com/office/drawing/2014/main" id="{FE0F77ED-A3D6-413A-BCEC-B8A623B2F655}"/>
              </a:ext>
            </a:extLst>
          </p:cNvPr>
          <p:cNvSpPr>
            <a:spLocks noGrp="1"/>
          </p:cNvSpPr>
          <p:nvPr>
            <p:ph idx="1"/>
          </p:nvPr>
        </p:nvSpPr>
        <p:spPr>
          <a:xfrm>
            <a:off x="581192" y="2164360"/>
            <a:ext cx="11029615" cy="3694440"/>
          </a:xfrm>
        </p:spPr>
        <p:txBody>
          <a:bodyPr>
            <a:normAutofit fontScale="25000" lnSpcReduction="20000"/>
          </a:bodyPr>
          <a:lstStyle/>
          <a:p>
            <a:endParaRPr lang="en-US" sz="7000" dirty="0">
              <a:solidFill>
                <a:schemeClr val="tx1"/>
              </a:solidFill>
            </a:endParaRPr>
          </a:p>
          <a:p>
            <a:r>
              <a:rPr lang="en-US" sz="11200" dirty="0">
                <a:solidFill>
                  <a:schemeClr val="tx1"/>
                </a:solidFill>
              </a:rPr>
              <a:t>REMIX PLAGIARISM</a:t>
            </a:r>
            <a:r>
              <a:rPr lang="en-US" sz="11200" dirty="0"/>
              <a:t>: </a:t>
            </a:r>
          </a:p>
          <a:p>
            <a:pPr marL="0" indent="0">
              <a:buNone/>
            </a:pPr>
            <a:r>
              <a:rPr lang="en-US" sz="11200" dirty="0"/>
              <a:t>“</a:t>
            </a:r>
            <a:r>
              <a:rPr lang="en-US" sz="11200" dirty="0">
                <a:solidFill>
                  <a:srgbClr val="FF0000"/>
                </a:solidFill>
              </a:rPr>
              <a:t>Remix</a:t>
            </a:r>
            <a:r>
              <a:rPr lang="en-US" sz="11200" dirty="0"/>
              <a:t> plagiarism is the act of collecting information from </a:t>
            </a:r>
            <a:r>
              <a:rPr lang="en-US" sz="11200" dirty="0">
                <a:solidFill>
                  <a:srgbClr val="FF0000"/>
                </a:solidFill>
              </a:rPr>
              <a:t>multiple sources</a:t>
            </a:r>
            <a:r>
              <a:rPr lang="en-US" sz="11200" dirty="0"/>
              <a:t>, combining into one work by paraphrasing, and then claiming it as your own work, </a:t>
            </a:r>
            <a:r>
              <a:rPr lang="en-US" sz="11200" dirty="0">
                <a:solidFill>
                  <a:srgbClr val="FF0000"/>
                </a:solidFill>
              </a:rPr>
              <a:t>without citations</a:t>
            </a:r>
            <a:r>
              <a:rPr lang="en-US" sz="11200" dirty="0"/>
              <a:t>.”</a:t>
            </a:r>
            <a:r>
              <a:rPr lang="en-US" sz="11200" baseline="30000" dirty="0"/>
              <a:t>4</a:t>
            </a:r>
          </a:p>
          <a:p>
            <a:pPr marL="0" indent="0">
              <a:buNone/>
            </a:pPr>
            <a:endParaRPr lang="en-US" sz="11200" dirty="0"/>
          </a:p>
          <a:p>
            <a:r>
              <a:rPr lang="en-US" sz="11200" dirty="0"/>
              <a:t>Patchwriting</a:t>
            </a:r>
          </a:p>
          <a:p>
            <a:r>
              <a:rPr lang="en-US" sz="11200" dirty="0"/>
              <a:t>Hybrid plagiarism</a:t>
            </a:r>
          </a:p>
          <a:p>
            <a:r>
              <a:rPr lang="en-US" sz="11200" dirty="0"/>
              <a:t>Mosaic plagiarism </a:t>
            </a:r>
          </a:p>
          <a:p>
            <a:pPr marL="0" indent="0">
              <a:buNone/>
            </a:pPr>
            <a:endParaRPr lang="en-US" sz="2800" dirty="0"/>
          </a:p>
          <a:p>
            <a:pPr marL="0" indent="0">
              <a:buNone/>
            </a:pPr>
            <a:r>
              <a:rPr lang="en-US" sz="2800" dirty="0"/>
              <a:t> </a:t>
            </a:r>
          </a:p>
        </p:txBody>
      </p:sp>
    </p:spTree>
    <p:extLst>
      <p:ext uri="{BB962C8B-B14F-4D97-AF65-F5344CB8AC3E}">
        <p14:creationId xmlns:p14="http://schemas.microsoft.com/office/powerpoint/2010/main" val="2151810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5A4A6-5A7F-441F-A1BA-6D679B72D52E}"/>
              </a:ext>
            </a:extLst>
          </p:cNvPr>
          <p:cNvSpPr>
            <a:spLocks noGrp="1"/>
          </p:cNvSpPr>
          <p:nvPr>
            <p:ph type="title"/>
          </p:nvPr>
        </p:nvSpPr>
        <p:spPr/>
        <p:txBody>
          <a:bodyPr>
            <a:normAutofit/>
          </a:bodyPr>
          <a:lstStyle/>
          <a:p>
            <a:r>
              <a:rPr lang="en-US" sz="4800" dirty="0"/>
              <a:t>DEFINITION direct PLAGIARISM</a:t>
            </a:r>
          </a:p>
        </p:txBody>
      </p:sp>
      <p:sp>
        <p:nvSpPr>
          <p:cNvPr id="3" name="Content Placeholder 2">
            <a:extLst>
              <a:ext uri="{FF2B5EF4-FFF2-40B4-BE49-F238E27FC236}">
                <a16:creationId xmlns:a16="http://schemas.microsoft.com/office/drawing/2014/main" id="{FE0F77ED-A3D6-413A-BCEC-B8A623B2F655}"/>
              </a:ext>
            </a:extLst>
          </p:cNvPr>
          <p:cNvSpPr>
            <a:spLocks noGrp="1"/>
          </p:cNvSpPr>
          <p:nvPr>
            <p:ph idx="1"/>
          </p:nvPr>
        </p:nvSpPr>
        <p:spPr>
          <a:xfrm>
            <a:off x="581192" y="2164360"/>
            <a:ext cx="11029615" cy="3694440"/>
          </a:xfrm>
        </p:spPr>
        <p:txBody>
          <a:bodyPr>
            <a:normAutofit fontScale="25000" lnSpcReduction="20000"/>
          </a:bodyPr>
          <a:lstStyle/>
          <a:p>
            <a:endParaRPr lang="en-US" sz="7000" dirty="0">
              <a:solidFill>
                <a:schemeClr val="tx1"/>
              </a:solidFill>
            </a:endParaRPr>
          </a:p>
          <a:p>
            <a:r>
              <a:rPr lang="en-US" sz="11200" dirty="0">
                <a:solidFill>
                  <a:schemeClr val="tx1"/>
                </a:solidFill>
              </a:rPr>
              <a:t>DIRECT PLAGIARISM</a:t>
            </a:r>
            <a:r>
              <a:rPr lang="en-US" sz="11200" dirty="0"/>
              <a:t>: </a:t>
            </a:r>
          </a:p>
          <a:p>
            <a:pPr marL="0" indent="0">
              <a:buNone/>
            </a:pPr>
            <a:r>
              <a:rPr lang="en-US" sz="11200" dirty="0"/>
              <a:t>“</a:t>
            </a:r>
            <a:r>
              <a:rPr lang="en-US" sz="11200" dirty="0">
                <a:solidFill>
                  <a:srgbClr val="FF0000"/>
                </a:solidFill>
              </a:rPr>
              <a:t>Republishing</a:t>
            </a:r>
            <a:r>
              <a:rPr lang="en-US" sz="11200" dirty="0"/>
              <a:t> substantive parts of earlier publications (</a:t>
            </a:r>
            <a:r>
              <a:rPr lang="en-US" sz="11200" dirty="0">
                <a:solidFill>
                  <a:srgbClr val="FF0000"/>
                </a:solidFill>
              </a:rPr>
              <a:t>copy/ paste, word to word</a:t>
            </a:r>
            <a:r>
              <a:rPr lang="en-US" sz="11200" dirty="0"/>
              <a:t>) without duly acknowledging or citing the original.”</a:t>
            </a:r>
            <a:r>
              <a:rPr lang="en-US" sz="11200" baseline="30000" dirty="0"/>
              <a:t>4</a:t>
            </a:r>
          </a:p>
          <a:p>
            <a:pPr marL="0" indent="0">
              <a:buNone/>
            </a:pPr>
            <a:endParaRPr lang="en-US" sz="11200" dirty="0"/>
          </a:p>
          <a:p>
            <a:r>
              <a:rPr lang="en-US" sz="11200" dirty="0"/>
              <a:t>“CLONING”  is the worst form of direct plagiarism! </a:t>
            </a:r>
          </a:p>
          <a:p>
            <a:pPr marL="0" indent="0">
              <a:buNone/>
            </a:pPr>
            <a:endParaRPr lang="en-US" sz="2800" dirty="0"/>
          </a:p>
          <a:p>
            <a:pPr marL="0" indent="0">
              <a:buNone/>
            </a:pPr>
            <a:r>
              <a:rPr lang="en-US" sz="2800" dirty="0"/>
              <a:t> </a:t>
            </a:r>
          </a:p>
        </p:txBody>
      </p:sp>
    </p:spTree>
    <p:extLst>
      <p:ext uri="{BB962C8B-B14F-4D97-AF65-F5344CB8AC3E}">
        <p14:creationId xmlns:p14="http://schemas.microsoft.com/office/powerpoint/2010/main" val="2434274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12720-3B6D-4CBA-8DD0-D0EF4CCA7E55}"/>
              </a:ext>
            </a:extLst>
          </p:cNvPr>
          <p:cNvSpPr>
            <a:spLocks noGrp="1"/>
          </p:cNvSpPr>
          <p:nvPr>
            <p:ph type="title"/>
          </p:nvPr>
        </p:nvSpPr>
        <p:spPr/>
        <p:txBody>
          <a:bodyPr>
            <a:normAutofit/>
          </a:bodyPr>
          <a:lstStyle/>
          <a:p>
            <a:r>
              <a:rPr lang="en-US" sz="4800" dirty="0"/>
              <a:t>IMPLICATIONS</a:t>
            </a:r>
          </a:p>
        </p:txBody>
      </p:sp>
      <p:sp>
        <p:nvSpPr>
          <p:cNvPr id="3" name="Content Placeholder 2">
            <a:extLst>
              <a:ext uri="{FF2B5EF4-FFF2-40B4-BE49-F238E27FC236}">
                <a16:creationId xmlns:a16="http://schemas.microsoft.com/office/drawing/2014/main" id="{8E1E09D9-8F36-4C10-B1DD-D971E38B7E53}"/>
              </a:ext>
            </a:extLst>
          </p:cNvPr>
          <p:cNvSpPr>
            <a:spLocks noGrp="1"/>
          </p:cNvSpPr>
          <p:nvPr>
            <p:ph idx="1"/>
          </p:nvPr>
        </p:nvSpPr>
        <p:spPr/>
        <p:txBody>
          <a:bodyPr>
            <a:normAutofit/>
          </a:bodyPr>
          <a:lstStyle/>
          <a:p>
            <a:r>
              <a:rPr lang="en-US" sz="2800" dirty="0"/>
              <a:t>Copyright violation</a:t>
            </a:r>
          </a:p>
          <a:p>
            <a:r>
              <a:rPr lang="en-US" sz="2800" dirty="0"/>
              <a:t>Legal action</a:t>
            </a:r>
          </a:p>
          <a:p>
            <a:r>
              <a:rPr lang="en-US" sz="2800" dirty="0"/>
              <a:t>Defamation and academic fraud</a:t>
            </a:r>
          </a:p>
          <a:p>
            <a:r>
              <a:rPr lang="en-US" sz="2800" dirty="0"/>
              <a:t>Expulsion</a:t>
            </a:r>
          </a:p>
          <a:p>
            <a:r>
              <a:rPr lang="en-US" sz="2800" dirty="0"/>
              <a:t>Undue editorial load, peer process</a:t>
            </a:r>
            <a:r>
              <a:rPr lang="en-US" sz="2800" baseline="30000" dirty="0"/>
              <a:t>4,5</a:t>
            </a:r>
          </a:p>
        </p:txBody>
      </p:sp>
    </p:spTree>
    <p:extLst>
      <p:ext uri="{BB962C8B-B14F-4D97-AF65-F5344CB8AC3E}">
        <p14:creationId xmlns:p14="http://schemas.microsoft.com/office/powerpoint/2010/main" val="2368509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5A4A6-5A7F-441F-A1BA-6D679B72D52E}"/>
              </a:ext>
            </a:extLst>
          </p:cNvPr>
          <p:cNvSpPr>
            <a:spLocks noGrp="1"/>
          </p:cNvSpPr>
          <p:nvPr>
            <p:ph type="title"/>
          </p:nvPr>
        </p:nvSpPr>
        <p:spPr/>
        <p:txBody>
          <a:bodyPr>
            <a:normAutofit/>
          </a:bodyPr>
          <a:lstStyle/>
          <a:p>
            <a:r>
              <a:rPr lang="en-US" sz="4800" dirty="0"/>
              <a:t>SIMILARITY INDEX</a:t>
            </a:r>
          </a:p>
        </p:txBody>
      </p:sp>
      <p:sp>
        <p:nvSpPr>
          <p:cNvPr id="3" name="Content Placeholder 2">
            <a:extLst>
              <a:ext uri="{FF2B5EF4-FFF2-40B4-BE49-F238E27FC236}">
                <a16:creationId xmlns:a16="http://schemas.microsoft.com/office/drawing/2014/main" id="{FE0F77ED-A3D6-413A-BCEC-B8A623B2F655}"/>
              </a:ext>
            </a:extLst>
          </p:cNvPr>
          <p:cNvSpPr>
            <a:spLocks noGrp="1"/>
          </p:cNvSpPr>
          <p:nvPr>
            <p:ph idx="1"/>
          </p:nvPr>
        </p:nvSpPr>
        <p:spPr>
          <a:xfrm>
            <a:off x="581192" y="2164360"/>
            <a:ext cx="11029615" cy="3694440"/>
          </a:xfrm>
        </p:spPr>
        <p:txBody>
          <a:bodyPr>
            <a:normAutofit fontScale="25000" lnSpcReduction="20000"/>
          </a:bodyPr>
          <a:lstStyle/>
          <a:p>
            <a:endParaRPr lang="en-US" sz="7000" dirty="0">
              <a:solidFill>
                <a:schemeClr val="tx1"/>
              </a:solidFill>
            </a:endParaRPr>
          </a:p>
          <a:p>
            <a:r>
              <a:rPr lang="en-US" sz="11200" dirty="0">
                <a:solidFill>
                  <a:schemeClr val="tx1"/>
                </a:solidFill>
              </a:rPr>
              <a:t>SIMILARITY INDEX</a:t>
            </a:r>
            <a:r>
              <a:rPr lang="en-US" sz="11200" dirty="0"/>
              <a:t>: </a:t>
            </a:r>
          </a:p>
          <a:p>
            <a:pPr marL="0" indent="0">
              <a:buNone/>
            </a:pPr>
            <a:r>
              <a:rPr lang="en-US" sz="11200" dirty="0"/>
              <a:t>“The percentage of </a:t>
            </a:r>
            <a:r>
              <a:rPr lang="en-US" sz="11200" dirty="0">
                <a:solidFill>
                  <a:srgbClr val="FF0000"/>
                </a:solidFill>
              </a:rPr>
              <a:t>overlap</a:t>
            </a:r>
            <a:r>
              <a:rPr lang="en-US" sz="11200" dirty="0"/>
              <a:t> between text submitted to plagiarism detection and that in original source material. This should not be considered the percentage of a paper that is plagiarized.” (</a:t>
            </a:r>
            <a:r>
              <a:rPr lang="en-US" sz="11200" dirty="0" err="1"/>
              <a:t>IGI</a:t>
            </a:r>
            <a:r>
              <a:rPr lang="en-US" sz="11200" dirty="0"/>
              <a:t> GLOBAL)</a:t>
            </a:r>
            <a:r>
              <a:rPr lang="en-US" sz="11200" baseline="30000" dirty="0"/>
              <a:t>6</a:t>
            </a:r>
          </a:p>
          <a:p>
            <a:pPr marL="0" indent="0">
              <a:buNone/>
            </a:pPr>
            <a:endParaRPr lang="en-US" sz="11200" dirty="0"/>
          </a:p>
          <a:p>
            <a:r>
              <a:rPr lang="en-US" sz="11200" dirty="0"/>
              <a:t>The </a:t>
            </a:r>
            <a:r>
              <a:rPr lang="en-US" sz="11200" dirty="0">
                <a:solidFill>
                  <a:srgbClr val="FF0000"/>
                </a:solidFill>
              </a:rPr>
              <a:t>Jaccard index</a:t>
            </a:r>
            <a:r>
              <a:rPr lang="en-US" sz="11200" dirty="0"/>
              <a:t>, also known as the Jaccard similarity coefficient, is a statistic used for gauging the </a:t>
            </a:r>
            <a:r>
              <a:rPr lang="en-US" sz="11200" dirty="0">
                <a:solidFill>
                  <a:srgbClr val="FF0000"/>
                </a:solidFill>
              </a:rPr>
              <a:t>similarity</a:t>
            </a:r>
            <a:r>
              <a:rPr lang="en-US" sz="11200" dirty="0"/>
              <a:t> and </a:t>
            </a:r>
            <a:r>
              <a:rPr lang="en-US" sz="11200" dirty="0">
                <a:solidFill>
                  <a:srgbClr val="FF0000"/>
                </a:solidFill>
              </a:rPr>
              <a:t>diversity</a:t>
            </a:r>
            <a:r>
              <a:rPr lang="en-US" sz="11200" dirty="0"/>
              <a:t> of sample sets.</a:t>
            </a:r>
          </a:p>
          <a:p>
            <a:pPr marL="0" indent="0">
              <a:buNone/>
            </a:pPr>
            <a:endParaRPr lang="en-US" sz="2800" dirty="0"/>
          </a:p>
          <a:p>
            <a:pPr marL="0" indent="0">
              <a:buNone/>
            </a:pPr>
            <a:r>
              <a:rPr lang="en-US" sz="2800" dirty="0"/>
              <a:t> </a:t>
            </a:r>
          </a:p>
        </p:txBody>
      </p:sp>
    </p:spTree>
    <p:extLst>
      <p:ext uri="{BB962C8B-B14F-4D97-AF65-F5344CB8AC3E}">
        <p14:creationId xmlns:p14="http://schemas.microsoft.com/office/powerpoint/2010/main" val="3518656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41A64-7991-4A00-A1BF-6C1814B862A3}"/>
              </a:ext>
            </a:extLst>
          </p:cNvPr>
          <p:cNvSpPr>
            <a:spLocks noGrp="1"/>
          </p:cNvSpPr>
          <p:nvPr>
            <p:ph type="title"/>
          </p:nvPr>
        </p:nvSpPr>
        <p:spPr/>
        <p:txBody>
          <a:bodyPr>
            <a:normAutofit/>
          </a:bodyPr>
          <a:lstStyle/>
          <a:p>
            <a:r>
              <a:rPr lang="en-US" sz="4800" dirty="0"/>
              <a:t>Identification of plagiarism</a:t>
            </a:r>
          </a:p>
        </p:txBody>
      </p:sp>
      <p:sp>
        <p:nvSpPr>
          <p:cNvPr id="3" name="Content Placeholder 2">
            <a:extLst>
              <a:ext uri="{FF2B5EF4-FFF2-40B4-BE49-F238E27FC236}">
                <a16:creationId xmlns:a16="http://schemas.microsoft.com/office/drawing/2014/main" id="{F738F58D-9C94-444B-BDE8-579EA2DAAE88}"/>
              </a:ext>
            </a:extLst>
          </p:cNvPr>
          <p:cNvSpPr>
            <a:spLocks noGrp="1"/>
          </p:cNvSpPr>
          <p:nvPr>
            <p:ph idx="1"/>
          </p:nvPr>
        </p:nvSpPr>
        <p:spPr/>
        <p:txBody>
          <a:bodyPr>
            <a:normAutofit/>
          </a:bodyPr>
          <a:lstStyle/>
          <a:p>
            <a:r>
              <a:rPr lang="en-US" sz="2800" dirty="0"/>
              <a:t>Inappropriate citation</a:t>
            </a:r>
          </a:p>
          <a:p>
            <a:r>
              <a:rPr lang="en-US" sz="2800" dirty="0"/>
              <a:t>Consecutive reproduction</a:t>
            </a:r>
          </a:p>
          <a:p>
            <a:r>
              <a:rPr lang="en-US" sz="2800" dirty="0"/>
              <a:t>Foreign language</a:t>
            </a:r>
          </a:p>
          <a:p>
            <a:r>
              <a:rPr lang="en-US" sz="2800" dirty="0"/>
              <a:t>Detection by soft-wares</a:t>
            </a:r>
            <a:r>
              <a:rPr lang="en-US" sz="2800" baseline="30000" dirty="0"/>
              <a:t>3-5</a:t>
            </a:r>
          </a:p>
        </p:txBody>
      </p:sp>
    </p:spTree>
    <p:extLst>
      <p:ext uri="{BB962C8B-B14F-4D97-AF65-F5344CB8AC3E}">
        <p14:creationId xmlns:p14="http://schemas.microsoft.com/office/powerpoint/2010/main" val="747031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FD69A-35BF-4F0D-8625-471A599544A4}"/>
              </a:ext>
            </a:extLst>
          </p:cNvPr>
          <p:cNvSpPr>
            <a:spLocks noGrp="1"/>
          </p:cNvSpPr>
          <p:nvPr>
            <p:ph type="title"/>
          </p:nvPr>
        </p:nvSpPr>
        <p:spPr>
          <a:xfrm>
            <a:off x="581193" y="2316584"/>
            <a:ext cx="11029615" cy="1299816"/>
          </a:xfrm>
        </p:spPr>
        <p:txBody>
          <a:bodyPr>
            <a:normAutofit/>
          </a:bodyPr>
          <a:lstStyle/>
          <a:p>
            <a:r>
              <a:rPr lang="en-US" sz="6600" dirty="0"/>
              <a:t>PLAGIARISM</a:t>
            </a:r>
          </a:p>
        </p:txBody>
      </p:sp>
      <p:sp>
        <p:nvSpPr>
          <p:cNvPr id="3" name="Text Placeholder 2">
            <a:extLst>
              <a:ext uri="{FF2B5EF4-FFF2-40B4-BE49-F238E27FC236}">
                <a16:creationId xmlns:a16="http://schemas.microsoft.com/office/drawing/2014/main" id="{754044F6-6352-43BB-B6CB-7EF2250ED7C6}"/>
              </a:ext>
            </a:extLst>
          </p:cNvPr>
          <p:cNvSpPr>
            <a:spLocks noGrp="1"/>
          </p:cNvSpPr>
          <p:nvPr>
            <p:ph type="body" idx="1"/>
          </p:nvPr>
        </p:nvSpPr>
        <p:spPr>
          <a:xfrm>
            <a:off x="581192" y="3616400"/>
            <a:ext cx="11029615" cy="1525574"/>
          </a:xfrm>
        </p:spPr>
        <p:txBody>
          <a:bodyPr>
            <a:noAutofit/>
          </a:bodyPr>
          <a:lstStyle/>
          <a:p>
            <a:r>
              <a:rPr lang="en-US" sz="2800" dirty="0"/>
              <a:t>PROF DR </a:t>
            </a:r>
            <a:r>
              <a:rPr lang="en-US" sz="2800" dirty="0" err="1"/>
              <a:t>MUSTEHSAN</a:t>
            </a:r>
            <a:r>
              <a:rPr lang="en-US" sz="2800" dirty="0"/>
              <a:t> BASHIR</a:t>
            </a:r>
          </a:p>
          <a:p>
            <a:r>
              <a:rPr lang="en-US" sz="2800" dirty="0"/>
              <a:t>DR FATIMA NAUMERI </a:t>
            </a:r>
          </a:p>
        </p:txBody>
      </p:sp>
    </p:spTree>
    <p:extLst>
      <p:ext uri="{BB962C8B-B14F-4D97-AF65-F5344CB8AC3E}">
        <p14:creationId xmlns:p14="http://schemas.microsoft.com/office/powerpoint/2010/main" val="1929357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F6125-D576-473D-AE9F-1B47F38FCD47}"/>
              </a:ext>
            </a:extLst>
          </p:cNvPr>
          <p:cNvSpPr>
            <a:spLocks noGrp="1"/>
          </p:cNvSpPr>
          <p:nvPr>
            <p:ph type="title"/>
          </p:nvPr>
        </p:nvSpPr>
        <p:spPr/>
        <p:txBody>
          <a:bodyPr>
            <a:normAutofit/>
          </a:bodyPr>
          <a:lstStyle/>
          <a:p>
            <a:r>
              <a:rPr lang="en-US" sz="4800" dirty="0"/>
              <a:t>SOFT WARES</a:t>
            </a:r>
          </a:p>
        </p:txBody>
      </p:sp>
      <p:sp>
        <p:nvSpPr>
          <p:cNvPr id="3" name="Content Placeholder 2">
            <a:extLst>
              <a:ext uri="{FF2B5EF4-FFF2-40B4-BE49-F238E27FC236}">
                <a16:creationId xmlns:a16="http://schemas.microsoft.com/office/drawing/2014/main" id="{09E73FB3-7309-434D-ADB6-47A0642897A0}"/>
              </a:ext>
            </a:extLst>
          </p:cNvPr>
          <p:cNvSpPr>
            <a:spLocks noGrp="1"/>
          </p:cNvSpPr>
          <p:nvPr>
            <p:ph sz="half" idx="1"/>
          </p:nvPr>
        </p:nvSpPr>
        <p:spPr/>
        <p:txBody>
          <a:bodyPr>
            <a:normAutofit/>
          </a:bodyPr>
          <a:lstStyle/>
          <a:p>
            <a:r>
              <a:rPr lang="en-US" sz="2800" dirty="0"/>
              <a:t>Déjà vu</a:t>
            </a:r>
          </a:p>
          <a:p>
            <a:r>
              <a:rPr lang="en-US" sz="2800" dirty="0"/>
              <a:t>eTBLAST</a:t>
            </a:r>
          </a:p>
          <a:p>
            <a:r>
              <a:rPr lang="en-US" sz="2800" dirty="0"/>
              <a:t>CrossCheck</a:t>
            </a:r>
          </a:p>
          <a:p>
            <a:r>
              <a:rPr lang="en-US" sz="2800" dirty="0"/>
              <a:t>WCopyfinal</a:t>
            </a:r>
          </a:p>
        </p:txBody>
      </p:sp>
      <p:sp>
        <p:nvSpPr>
          <p:cNvPr id="4" name="Content Placeholder 3">
            <a:extLst>
              <a:ext uri="{FF2B5EF4-FFF2-40B4-BE49-F238E27FC236}">
                <a16:creationId xmlns:a16="http://schemas.microsoft.com/office/drawing/2014/main" id="{BCC9F135-EED6-4E1C-BB76-54B3B9D12BFA}"/>
              </a:ext>
            </a:extLst>
          </p:cNvPr>
          <p:cNvSpPr>
            <a:spLocks noGrp="1"/>
          </p:cNvSpPr>
          <p:nvPr>
            <p:ph sz="half" idx="2"/>
          </p:nvPr>
        </p:nvSpPr>
        <p:spPr/>
        <p:txBody>
          <a:bodyPr>
            <a:normAutofit/>
          </a:bodyPr>
          <a:lstStyle/>
          <a:p>
            <a:r>
              <a:rPr lang="en-US" sz="2800" dirty="0"/>
              <a:t>SPlaT</a:t>
            </a:r>
          </a:p>
          <a:p>
            <a:r>
              <a:rPr lang="en-US" sz="2800" dirty="0"/>
              <a:t>Turnitin</a:t>
            </a:r>
          </a:p>
          <a:p>
            <a:r>
              <a:rPr lang="en-US" sz="2800" dirty="0"/>
              <a:t>iThenticate</a:t>
            </a:r>
          </a:p>
          <a:p>
            <a:r>
              <a:rPr lang="en-US" sz="2800" dirty="0"/>
              <a:t>Visual mapping software (VOS)</a:t>
            </a:r>
            <a:r>
              <a:rPr lang="en-US" sz="2800" baseline="30000" dirty="0"/>
              <a:t>4,5</a:t>
            </a:r>
          </a:p>
        </p:txBody>
      </p:sp>
    </p:spTree>
    <p:extLst>
      <p:ext uri="{BB962C8B-B14F-4D97-AF65-F5344CB8AC3E}">
        <p14:creationId xmlns:p14="http://schemas.microsoft.com/office/powerpoint/2010/main" val="45535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uined Internship_captioned">
            <a:hlinkClick r:id="" action="ppaction://media"/>
            <a:extLst>
              <a:ext uri="{FF2B5EF4-FFF2-40B4-BE49-F238E27FC236}">
                <a16:creationId xmlns:a16="http://schemas.microsoft.com/office/drawing/2014/main" id="{7A3B6C43-F3E3-4445-A8D7-8778C35D1B4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6754" y="100924"/>
            <a:ext cx="11874137" cy="6678698"/>
          </a:xfrm>
        </p:spPr>
      </p:pic>
    </p:spTree>
    <p:extLst>
      <p:ext uri="{BB962C8B-B14F-4D97-AF65-F5344CB8AC3E}">
        <p14:creationId xmlns:p14="http://schemas.microsoft.com/office/powerpoint/2010/main" val="101072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11937-7068-4A38-B6C5-6CE1A24562A1}"/>
              </a:ext>
            </a:extLst>
          </p:cNvPr>
          <p:cNvSpPr>
            <a:spLocks noGrp="1"/>
          </p:cNvSpPr>
          <p:nvPr>
            <p:ph type="title"/>
          </p:nvPr>
        </p:nvSpPr>
        <p:spPr/>
        <p:txBody>
          <a:bodyPr>
            <a:normAutofit/>
          </a:bodyPr>
          <a:lstStyle/>
          <a:p>
            <a:r>
              <a:rPr lang="en-US" sz="4800" dirty="0"/>
              <a:t>PREVENTION</a:t>
            </a:r>
          </a:p>
        </p:txBody>
      </p:sp>
      <p:sp>
        <p:nvSpPr>
          <p:cNvPr id="3" name="Content Placeholder 2">
            <a:extLst>
              <a:ext uri="{FF2B5EF4-FFF2-40B4-BE49-F238E27FC236}">
                <a16:creationId xmlns:a16="http://schemas.microsoft.com/office/drawing/2014/main" id="{6A3EADD1-395F-4DE2-BAEA-1DA6AE699786}"/>
              </a:ext>
            </a:extLst>
          </p:cNvPr>
          <p:cNvSpPr>
            <a:spLocks noGrp="1"/>
          </p:cNvSpPr>
          <p:nvPr>
            <p:ph idx="1"/>
          </p:nvPr>
        </p:nvSpPr>
        <p:spPr/>
        <p:txBody>
          <a:bodyPr>
            <a:normAutofit/>
          </a:bodyPr>
          <a:lstStyle/>
          <a:p>
            <a:r>
              <a:rPr lang="en-US" sz="2800" dirty="0"/>
              <a:t>Educate about research misconduct</a:t>
            </a:r>
          </a:p>
          <a:p>
            <a:r>
              <a:rPr lang="en-US" sz="2800" dirty="0"/>
              <a:t>Appropriate citations</a:t>
            </a:r>
          </a:p>
          <a:p>
            <a:r>
              <a:rPr lang="en-US" sz="2800" dirty="0"/>
              <a:t>Follow COPE guidelines</a:t>
            </a:r>
          </a:p>
          <a:p>
            <a:r>
              <a:rPr lang="en-US" sz="2800" dirty="0"/>
              <a:t>Copyright guidelines</a:t>
            </a:r>
            <a:r>
              <a:rPr lang="en-US" sz="2800" baseline="30000" dirty="0"/>
              <a:t>3-5</a:t>
            </a:r>
          </a:p>
        </p:txBody>
      </p:sp>
    </p:spTree>
    <p:extLst>
      <p:ext uri="{BB962C8B-B14F-4D97-AF65-F5344CB8AC3E}">
        <p14:creationId xmlns:p14="http://schemas.microsoft.com/office/powerpoint/2010/main" val="375863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12720-3B6D-4CBA-8DD0-D0EF4CCA7E55}"/>
              </a:ext>
            </a:extLst>
          </p:cNvPr>
          <p:cNvSpPr>
            <a:spLocks noGrp="1"/>
          </p:cNvSpPr>
          <p:nvPr>
            <p:ph type="title"/>
          </p:nvPr>
        </p:nvSpPr>
        <p:spPr/>
        <p:txBody>
          <a:bodyPr>
            <a:normAutofit/>
          </a:bodyPr>
          <a:lstStyle/>
          <a:p>
            <a:r>
              <a:rPr lang="en-US" sz="4800" dirty="0"/>
              <a:t>REMEDY</a:t>
            </a:r>
          </a:p>
        </p:txBody>
      </p:sp>
      <p:sp>
        <p:nvSpPr>
          <p:cNvPr id="3" name="Content Placeholder 2">
            <a:extLst>
              <a:ext uri="{FF2B5EF4-FFF2-40B4-BE49-F238E27FC236}">
                <a16:creationId xmlns:a16="http://schemas.microsoft.com/office/drawing/2014/main" id="{8E1E09D9-8F36-4C10-B1DD-D971E38B7E53}"/>
              </a:ext>
            </a:extLst>
          </p:cNvPr>
          <p:cNvSpPr>
            <a:spLocks noGrp="1"/>
          </p:cNvSpPr>
          <p:nvPr>
            <p:ph idx="1"/>
          </p:nvPr>
        </p:nvSpPr>
        <p:spPr/>
        <p:txBody>
          <a:bodyPr>
            <a:normAutofit/>
          </a:bodyPr>
          <a:lstStyle/>
          <a:p>
            <a:r>
              <a:rPr lang="en-US" sz="2800" dirty="0"/>
              <a:t>Revise manuscript</a:t>
            </a:r>
          </a:p>
          <a:p>
            <a:r>
              <a:rPr lang="en-US" sz="2800" dirty="0"/>
              <a:t>Withdraw the manuscript</a:t>
            </a:r>
          </a:p>
          <a:p>
            <a:r>
              <a:rPr lang="en-US" sz="2800" dirty="0"/>
              <a:t>Retract the manuscript</a:t>
            </a:r>
          </a:p>
          <a:p>
            <a:r>
              <a:rPr lang="en-US" sz="2800" dirty="0"/>
              <a:t>Rejection</a:t>
            </a:r>
            <a:r>
              <a:rPr lang="en-US" sz="2800" baseline="30000" dirty="0"/>
              <a:t>3-5</a:t>
            </a:r>
          </a:p>
        </p:txBody>
      </p:sp>
    </p:spTree>
    <p:extLst>
      <p:ext uri="{BB962C8B-B14F-4D97-AF65-F5344CB8AC3E}">
        <p14:creationId xmlns:p14="http://schemas.microsoft.com/office/powerpoint/2010/main" val="2091304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394B3-4A6E-4408-A00F-2BF3B827847A}"/>
              </a:ext>
            </a:extLst>
          </p:cNvPr>
          <p:cNvSpPr>
            <a:spLocks noGrp="1"/>
          </p:cNvSpPr>
          <p:nvPr>
            <p:ph type="title"/>
          </p:nvPr>
        </p:nvSpPr>
        <p:spPr/>
        <p:txBody>
          <a:bodyPr>
            <a:normAutofit/>
          </a:bodyPr>
          <a:lstStyle/>
          <a:p>
            <a:r>
              <a:rPr lang="en-US" sz="4800" dirty="0"/>
              <a:t>EDITORS’ PERSPECTIVE</a:t>
            </a:r>
          </a:p>
        </p:txBody>
      </p:sp>
      <p:sp>
        <p:nvSpPr>
          <p:cNvPr id="3" name="Content Placeholder 2">
            <a:extLst>
              <a:ext uri="{FF2B5EF4-FFF2-40B4-BE49-F238E27FC236}">
                <a16:creationId xmlns:a16="http://schemas.microsoft.com/office/drawing/2014/main" id="{B3D17CF4-80B4-4F59-8444-0753C3AA1347}"/>
              </a:ext>
            </a:extLst>
          </p:cNvPr>
          <p:cNvSpPr>
            <a:spLocks noGrp="1"/>
          </p:cNvSpPr>
          <p:nvPr>
            <p:ph idx="1"/>
          </p:nvPr>
        </p:nvSpPr>
        <p:spPr/>
        <p:txBody>
          <a:bodyPr>
            <a:normAutofit fontScale="92500" lnSpcReduction="10000"/>
          </a:bodyPr>
          <a:lstStyle/>
          <a:p>
            <a:r>
              <a:rPr lang="en-US" sz="2800" dirty="0"/>
              <a:t>Since 1990-2015: 57 editorials in Scopus/ </a:t>
            </a:r>
            <a:r>
              <a:rPr lang="en-US" sz="2800" dirty="0" err="1"/>
              <a:t>WoS</a:t>
            </a:r>
            <a:r>
              <a:rPr lang="en-US" sz="2800" dirty="0"/>
              <a:t> and 75 reports in COPE</a:t>
            </a:r>
          </a:p>
          <a:p>
            <a:r>
              <a:rPr lang="en-US" sz="2800" dirty="0" err="1"/>
              <a:t>ICMJE</a:t>
            </a:r>
            <a:r>
              <a:rPr lang="en-US" sz="2800" dirty="0"/>
              <a:t> duplicate submission/publication, acceptable secondary publication, manuscript based on same data set</a:t>
            </a:r>
          </a:p>
          <a:p>
            <a:r>
              <a:rPr lang="en-US" sz="2800" dirty="0"/>
              <a:t>COPE guidelines for self plagiarism/ suspected plagiarism/ plagiarism in submitted paper</a:t>
            </a:r>
          </a:p>
          <a:p>
            <a:r>
              <a:rPr lang="en-US" sz="2800" dirty="0"/>
              <a:t>Is plagiarism a failure to cite only?</a:t>
            </a:r>
          </a:p>
          <a:p>
            <a:r>
              <a:rPr lang="en-US" sz="2800" dirty="0"/>
              <a:t>How to handle post publication plagiarism? </a:t>
            </a:r>
            <a:r>
              <a:rPr lang="en-US" sz="2800" baseline="30000" dirty="0"/>
              <a:t>3,4</a:t>
            </a:r>
          </a:p>
          <a:p>
            <a:endParaRPr lang="en-US" sz="2800" dirty="0"/>
          </a:p>
        </p:txBody>
      </p:sp>
    </p:spTree>
    <p:extLst>
      <p:ext uri="{BB962C8B-B14F-4D97-AF65-F5344CB8AC3E}">
        <p14:creationId xmlns:p14="http://schemas.microsoft.com/office/powerpoint/2010/main" val="2301164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91EE1-23D7-4723-AA62-137944E21AF6}"/>
              </a:ext>
            </a:extLst>
          </p:cNvPr>
          <p:cNvSpPr>
            <a:spLocks noGrp="1"/>
          </p:cNvSpPr>
          <p:nvPr>
            <p:ph type="title"/>
          </p:nvPr>
        </p:nvSpPr>
        <p:spPr/>
        <p:txBody>
          <a:bodyPr>
            <a:normAutofit/>
          </a:bodyPr>
          <a:lstStyle/>
          <a:p>
            <a:r>
              <a:rPr lang="en-US" sz="4400" dirty="0"/>
              <a:t>REFERENCES</a:t>
            </a:r>
          </a:p>
        </p:txBody>
      </p:sp>
      <p:sp>
        <p:nvSpPr>
          <p:cNvPr id="3" name="Content Placeholder 2">
            <a:extLst>
              <a:ext uri="{FF2B5EF4-FFF2-40B4-BE49-F238E27FC236}">
                <a16:creationId xmlns:a16="http://schemas.microsoft.com/office/drawing/2014/main" id="{428D4EA5-1AB6-41F7-AD22-6A65500B181B}"/>
              </a:ext>
            </a:extLst>
          </p:cNvPr>
          <p:cNvSpPr>
            <a:spLocks noGrp="1"/>
          </p:cNvSpPr>
          <p:nvPr>
            <p:ph idx="1"/>
          </p:nvPr>
        </p:nvSpPr>
        <p:spPr>
          <a:xfrm>
            <a:off x="581192" y="2038525"/>
            <a:ext cx="11029615" cy="4186105"/>
          </a:xfrm>
        </p:spPr>
        <p:txBody>
          <a:bodyPr>
            <a:normAutofit fontScale="62500" lnSpcReduction="20000"/>
          </a:bodyPr>
          <a:lstStyle/>
          <a:p>
            <a:pPr marL="342900" marR="0" lvl="0" indent="-342900">
              <a:lnSpc>
                <a:spcPct val="115000"/>
              </a:lnSpc>
              <a:spcBef>
                <a:spcPts val="0"/>
              </a:spcBef>
              <a:spcAft>
                <a:spcPts val="0"/>
              </a:spcAft>
              <a:buFont typeface="+mj-lt"/>
              <a:buAutoNum type="arabicPeriod"/>
            </a:pPr>
            <a:endParaRPr lang="en-US" sz="1800" dirty="0">
              <a:effectLst/>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endParaRPr lang="en-US" dirty="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2900" dirty="0">
                <a:effectLst/>
                <a:ea typeface="Times New Roman" panose="02020603050405020304" pitchFamily="18" charset="0"/>
                <a:cs typeface="Times New Roman" panose="02020603050405020304" pitchFamily="18" charset="0"/>
              </a:rPr>
              <a:t>Bruton S V. Self-Plagiarism and Textual Recycling: Legitimate Forms of Research Misconduct. Account Res. 2014;21(3):176–97.</a:t>
            </a:r>
          </a:p>
          <a:p>
            <a:pPr marL="342900" indent="-342900">
              <a:lnSpc>
                <a:spcPct val="115000"/>
              </a:lnSpc>
              <a:spcBef>
                <a:spcPts val="0"/>
              </a:spcBef>
              <a:spcAft>
                <a:spcPts val="0"/>
              </a:spcAft>
              <a:buFont typeface="+mj-lt"/>
              <a:buAutoNum type="arabicPeriod"/>
            </a:pPr>
            <a:r>
              <a:rPr lang="en-US" sz="2900" dirty="0">
                <a:effectLst/>
                <a:ea typeface="Times New Roman" panose="02020603050405020304" pitchFamily="18" charset="0"/>
                <a:cs typeface="Times New Roman" panose="02020603050405020304" pitchFamily="18" charset="0"/>
              </a:rPr>
              <a:t>Callahan JL. The retrospective (</a:t>
            </a:r>
            <a:r>
              <a:rPr lang="en-US" sz="2900" dirty="0" err="1">
                <a:effectLst/>
                <a:ea typeface="Times New Roman" panose="02020603050405020304" pitchFamily="18" charset="0"/>
                <a:cs typeface="Times New Roman" panose="02020603050405020304" pitchFamily="18" charset="0"/>
              </a:rPr>
              <a:t>im</a:t>
            </a:r>
            <a:r>
              <a:rPr lang="en-US" sz="2900" dirty="0">
                <a:effectLst/>
                <a:ea typeface="Times New Roman" panose="02020603050405020304" pitchFamily="18" charset="0"/>
                <a:cs typeface="Times New Roman" panose="02020603050405020304" pitchFamily="18" charset="0"/>
              </a:rPr>
              <a:t>)moralization of self-plagiarism: Power interests in the social construction of new norms for publishing. Organization. 2018;25(3):305–19. </a:t>
            </a:r>
            <a:endParaRPr lang="en-US" sz="2900" dirty="0">
              <a:effectLst/>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2900" dirty="0">
                <a:effectLst/>
                <a:ea typeface="Times New Roman" panose="02020603050405020304" pitchFamily="18" charset="0"/>
                <a:cs typeface="Times New Roman" panose="02020603050405020304" pitchFamily="18" charset="0"/>
              </a:rPr>
              <a:t>Lin </a:t>
            </a:r>
            <a:r>
              <a:rPr lang="en-US" sz="2900" dirty="0" err="1">
                <a:effectLst/>
                <a:ea typeface="Times New Roman" panose="02020603050405020304" pitchFamily="18" charset="0"/>
                <a:cs typeface="Times New Roman" panose="02020603050405020304" pitchFamily="18" charset="0"/>
              </a:rPr>
              <a:t>WYC</a:t>
            </a:r>
            <a:r>
              <a:rPr lang="en-US" sz="2900" dirty="0">
                <a:effectLst/>
                <a:ea typeface="Times New Roman" panose="02020603050405020304" pitchFamily="18" charset="0"/>
                <a:cs typeface="Times New Roman" panose="02020603050405020304" pitchFamily="18" charset="0"/>
              </a:rPr>
              <a:t>. Self-plagiarism in academic journal articles: from the perspectives of international editors-in-chief in editorial and COPE case. </a:t>
            </a:r>
            <a:r>
              <a:rPr lang="en-US" sz="2900" dirty="0" err="1">
                <a:effectLst/>
                <a:ea typeface="Times New Roman" panose="02020603050405020304" pitchFamily="18" charset="0"/>
                <a:cs typeface="Times New Roman" panose="02020603050405020304" pitchFamily="18" charset="0"/>
              </a:rPr>
              <a:t>Scientometrics</a:t>
            </a:r>
            <a:r>
              <a:rPr lang="en-US" sz="2900" dirty="0">
                <a:effectLst/>
                <a:ea typeface="Times New Roman" panose="02020603050405020304" pitchFamily="18" charset="0"/>
                <a:cs typeface="Times New Roman" panose="02020603050405020304" pitchFamily="18" charset="0"/>
              </a:rPr>
              <a:t> [Internet]. 2020;123(1):299–319. Available from: </a:t>
            </a:r>
            <a:r>
              <a:rPr lang="en-US" sz="2900" u="sng" dirty="0">
                <a:solidFill>
                  <a:srgbClr val="0000FF"/>
                </a:solidFill>
                <a:effectLst/>
                <a:ea typeface="Times New Roman" panose="02020603050405020304" pitchFamily="18" charset="0"/>
                <a:cs typeface="Times New Roman" panose="02020603050405020304" pitchFamily="18" charset="0"/>
                <a:hlinkClick r:id="rId2"/>
              </a:rPr>
              <a:t>https://doi.org/10.1007/s11192-020-03373-0</a:t>
            </a:r>
            <a:endParaRPr lang="en-US" sz="2900" u="sng" dirty="0">
              <a:solidFill>
                <a:srgbClr val="0000FF"/>
              </a:solidFill>
              <a:effectLst/>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2900" dirty="0">
                <a:cs typeface="Times New Roman" panose="02020603050405020304" pitchFamily="18" charset="0"/>
              </a:rPr>
              <a:t>Roka YB. Plagiarism: Types, Causes and How to Avoid This Worldwide Problem. Nep J </a:t>
            </a:r>
            <a:r>
              <a:rPr lang="en-US" sz="2900" dirty="0" err="1">
                <a:cs typeface="Times New Roman" panose="02020603050405020304" pitchFamily="18" charset="0"/>
              </a:rPr>
              <a:t>Neurosci</a:t>
            </a:r>
            <a:r>
              <a:rPr lang="en-US" sz="2900" dirty="0">
                <a:cs typeface="Times New Roman" panose="02020603050405020304" pitchFamily="18" charset="0"/>
              </a:rPr>
              <a:t>. 2017;14(3):2-6. </a:t>
            </a:r>
            <a:r>
              <a:rPr lang="en-US" sz="2900" dirty="0">
                <a:cs typeface="Times New Roman" panose="02020603050405020304" pitchFamily="18" charset="0"/>
                <a:hlinkClick r:id="rId3"/>
              </a:rPr>
              <a:t>https://doi.org/10.3126/njn.v14i3.20517</a:t>
            </a:r>
            <a:endParaRPr lang="en-US" sz="2900" dirty="0">
              <a:cs typeface="Times New Roman" panose="02020603050405020304" pitchFamily="18" charset="0"/>
            </a:endParaRPr>
          </a:p>
          <a:p>
            <a:pPr marL="342900" indent="-342900">
              <a:lnSpc>
                <a:spcPct val="115000"/>
              </a:lnSpc>
              <a:spcBef>
                <a:spcPts val="0"/>
              </a:spcBef>
              <a:spcAft>
                <a:spcPts val="0"/>
              </a:spcAft>
              <a:buFont typeface="+mj-lt"/>
              <a:buAutoNum type="arabicPeriod"/>
            </a:pPr>
            <a:r>
              <a:rPr lang="en-US" sz="2900" dirty="0">
                <a:effectLst/>
                <a:ea typeface="Times New Roman" panose="02020603050405020304" pitchFamily="18" charset="0"/>
                <a:cs typeface="Times New Roman" panose="02020603050405020304" pitchFamily="18" charset="0"/>
              </a:rPr>
              <a:t>Arumugam A, </a:t>
            </a:r>
            <a:r>
              <a:rPr lang="en-US" sz="2900" dirty="0" err="1">
                <a:effectLst/>
                <a:ea typeface="Times New Roman" panose="02020603050405020304" pitchFamily="18" charset="0"/>
                <a:cs typeface="Times New Roman" panose="02020603050405020304" pitchFamily="18" charset="0"/>
              </a:rPr>
              <a:t>Aldhafiri</a:t>
            </a:r>
            <a:r>
              <a:rPr lang="en-US" sz="2900" dirty="0">
                <a:effectLst/>
                <a:ea typeface="Times New Roman" panose="02020603050405020304" pitchFamily="18" charset="0"/>
                <a:cs typeface="Times New Roman" panose="02020603050405020304" pitchFamily="18" charset="0"/>
              </a:rPr>
              <a:t> FK. A researcher’s ethical dilemma: Is self-plagiarism a condemnable practice or not? </a:t>
            </a:r>
            <a:r>
              <a:rPr lang="en-US" sz="2900" dirty="0" err="1">
                <a:effectLst/>
                <a:ea typeface="Times New Roman" panose="02020603050405020304" pitchFamily="18" charset="0"/>
                <a:cs typeface="Times New Roman" panose="02020603050405020304" pitchFamily="18" charset="0"/>
              </a:rPr>
              <a:t>Physiother</a:t>
            </a:r>
            <a:r>
              <a:rPr lang="en-US" sz="2900" dirty="0">
                <a:effectLst/>
                <a:ea typeface="Times New Roman" panose="02020603050405020304" pitchFamily="18" charset="0"/>
                <a:cs typeface="Times New Roman" panose="02020603050405020304" pitchFamily="18" charset="0"/>
              </a:rPr>
              <a:t> Theory </a:t>
            </a:r>
            <a:r>
              <a:rPr lang="en-US" sz="2900" dirty="0" err="1">
                <a:effectLst/>
                <a:ea typeface="Times New Roman" panose="02020603050405020304" pitchFamily="18" charset="0"/>
                <a:cs typeface="Times New Roman" panose="02020603050405020304" pitchFamily="18" charset="0"/>
              </a:rPr>
              <a:t>Pract</a:t>
            </a:r>
            <a:r>
              <a:rPr lang="en-US" sz="2900" dirty="0">
                <a:effectLst/>
                <a:ea typeface="Times New Roman" panose="02020603050405020304" pitchFamily="18" charset="0"/>
                <a:cs typeface="Times New Roman" panose="02020603050405020304" pitchFamily="18" charset="0"/>
              </a:rPr>
              <a:t>. 2016;32(6):427–9. </a:t>
            </a:r>
            <a:endParaRPr lang="en-US" sz="2900" dirty="0">
              <a:effectLst/>
              <a:ea typeface="Calibri" panose="020F0502020204030204" pitchFamily="34" charset="0"/>
              <a:cs typeface="Times New Roman" panose="02020603050405020304" pitchFamily="18" charset="0"/>
            </a:endParaRPr>
          </a:p>
          <a:p>
            <a:pPr marL="342900" indent="-342900">
              <a:lnSpc>
                <a:spcPct val="115000"/>
              </a:lnSpc>
              <a:spcBef>
                <a:spcPts val="0"/>
              </a:spcBef>
              <a:spcAft>
                <a:spcPts val="0"/>
              </a:spcAft>
              <a:buFont typeface="+mj-lt"/>
              <a:buAutoNum type="arabicPeriod"/>
            </a:pPr>
            <a:r>
              <a:rPr lang="en-US" sz="2900" dirty="0">
                <a:effectLst/>
                <a:ea typeface="Calibri" panose="020F0502020204030204" pitchFamily="34" charset="0"/>
                <a:cs typeface="Times New Roman" panose="02020603050405020304" pitchFamily="18" charset="0"/>
              </a:rPr>
              <a:t>What is Similarity Index | </a:t>
            </a:r>
            <a:r>
              <a:rPr lang="en-US" sz="2900" dirty="0" err="1">
                <a:effectLst/>
                <a:ea typeface="Calibri" panose="020F0502020204030204" pitchFamily="34" charset="0"/>
                <a:cs typeface="Times New Roman" panose="02020603050405020304" pitchFamily="18" charset="0"/>
              </a:rPr>
              <a:t>IGI</a:t>
            </a:r>
            <a:r>
              <a:rPr lang="en-US" sz="2900" dirty="0">
                <a:effectLst/>
                <a:ea typeface="Calibri" panose="020F0502020204030204" pitchFamily="34" charset="0"/>
                <a:cs typeface="Times New Roman" panose="02020603050405020304" pitchFamily="18" charset="0"/>
              </a:rPr>
              <a:t> Global. [Internet].  </a:t>
            </a:r>
            <a:r>
              <a:rPr lang="en-US" sz="2900" dirty="0">
                <a:ea typeface="Calibri" panose="020F0502020204030204" pitchFamily="34" charset="0"/>
                <a:cs typeface="Times New Roman" panose="02020603050405020304" pitchFamily="18" charset="0"/>
              </a:rPr>
              <a:t>Accessed on August 24, 2021. </a:t>
            </a:r>
            <a:r>
              <a:rPr lang="en-US" sz="2900" dirty="0">
                <a:effectLst/>
                <a:ea typeface="Calibri" panose="020F0502020204030204" pitchFamily="34" charset="0"/>
                <a:cs typeface="Times New Roman" panose="02020603050405020304" pitchFamily="18" charset="0"/>
              </a:rPr>
              <a:t>Available from: https://www.igi-global.com › dictionary › similarity-index</a:t>
            </a:r>
          </a:p>
          <a:p>
            <a:pPr marL="0" indent="0">
              <a:buNone/>
            </a:pPr>
            <a:endParaRPr lang="en-US" sz="2800" dirty="0"/>
          </a:p>
        </p:txBody>
      </p:sp>
    </p:spTree>
    <p:extLst>
      <p:ext uri="{BB962C8B-B14F-4D97-AF65-F5344CB8AC3E}">
        <p14:creationId xmlns:p14="http://schemas.microsoft.com/office/powerpoint/2010/main" val="107261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A71D1-D268-4F81-8BCA-B9BE37EF9D5D}"/>
              </a:ext>
            </a:extLst>
          </p:cNvPr>
          <p:cNvSpPr>
            <a:spLocks noGrp="1"/>
          </p:cNvSpPr>
          <p:nvPr>
            <p:ph type="title"/>
          </p:nvPr>
        </p:nvSpPr>
        <p:spPr/>
        <p:txBody>
          <a:bodyPr>
            <a:noAutofit/>
          </a:bodyPr>
          <a:lstStyle/>
          <a:p>
            <a:r>
              <a:rPr lang="en-US" sz="3200" dirty="0"/>
              <a:t>THANK YOU!</a:t>
            </a:r>
          </a:p>
        </p:txBody>
      </p:sp>
      <p:sp>
        <p:nvSpPr>
          <p:cNvPr id="4" name="Text Placeholder 3">
            <a:extLst>
              <a:ext uri="{FF2B5EF4-FFF2-40B4-BE49-F238E27FC236}">
                <a16:creationId xmlns:a16="http://schemas.microsoft.com/office/drawing/2014/main" id="{479BD3F7-BA60-4D8B-9466-EB282ADF05B9}"/>
              </a:ext>
            </a:extLst>
          </p:cNvPr>
          <p:cNvSpPr>
            <a:spLocks noGrp="1"/>
          </p:cNvSpPr>
          <p:nvPr>
            <p:ph type="body" sz="half" idx="2"/>
          </p:nvPr>
        </p:nvSpPr>
        <p:spPr>
          <a:xfrm>
            <a:off x="581192" y="5192785"/>
            <a:ext cx="11029617" cy="780176"/>
          </a:xfrm>
        </p:spPr>
        <p:txBody>
          <a:bodyPr>
            <a:normAutofit fontScale="77500" lnSpcReduction="20000"/>
          </a:bodyPr>
          <a:lstStyle/>
          <a:p>
            <a:r>
              <a:rPr lang="en-US" sz="3600" dirty="0"/>
              <a:t>Any Questions? </a:t>
            </a:r>
            <a:r>
              <a:rPr lang="en-US" sz="2800" dirty="0"/>
              <a:t>         </a:t>
            </a:r>
            <a:r>
              <a:rPr lang="en-US" sz="3600" dirty="0"/>
              <a:t>Answers: Self (1)/ Remix (2)/ Direct (3)/ Plagiarism (4)</a:t>
            </a:r>
          </a:p>
        </p:txBody>
      </p:sp>
      <p:pic>
        <p:nvPicPr>
          <p:cNvPr id="16" name="Picture 15">
            <a:extLst>
              <a:ext uri="{FF2B5EF4-FFF2-40B4-BE49-F238E27FC236}">
                <a16:creationId xmlns:a16="http://schemas.microsoft.com/office/drawing/2014/main" id="{DB9AC0E3-0493-4147-B80F-B08E73CE03DA}"/>
              </a:ext>
            </a:extLst>
          </p:cNvPr>
          <p:cNvPicPr>
            <a:picLocks noChangeAspect="1"/>
          </p:cNvPicPr>
          <p:nvPr/>
        </p:nvPicPr>
        <p:blipFill>
          <a:blip r:embed="rId2"/>
          <a:stretch>
            <a:fillRect/>
          </a:stretch>
        </p:blipFill>
        <p:spPr>
          <a:xfrm>
            <a:off x="942392" y="676220"/>
            <a:ext cx="10328988" cy="3733800"/>
          </a:xfrm>
          <a:prstGeom prst="rect">
            <a:avLst/>
          </a:prstGeom>
        </p:spPr>
      </p:pic>
    </p:spTree>
    <p:extLst>
      <p:ext uri="{BB962C8B-B14F-4D97-AF65-F5344CB8AC3E}">
        <p14:creationId xmlns:p14="http://schemas.microsoft.com/office/powerpoint/2010/main" val="1699827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46661-129D-4E6E-9E05-FBA8E08AE837}"/>
              </a:ext>
            </a:extLst>
          </p:cNvPr>
          <p:cNvSpPr>
            <a:spLocks noGrp="1"/>
          </p:cNvSpPr>
          <p:nvPr>
            <p:ph type="title"/>
          </p:nvPr>
        </p:nvSpPr>
        <p:spPr/>
        <p:txBody>
          <a:bodyPr>
            <a:normAutofit/>
          </a:bodyPr>
          <a:lstStyle/>
          <a:p>
            <a:r>
              <a:rPr lang="en-US" sz="4800" dirty="0"/>
              <a:t>DISCLOSURE</a:t>
            </a:r>
          </a:p>
        </p:txBody>
      </p:sp>
      <p:sp>
        <p:nvSpPr>
          <p:cNvPr id="3" name="Content Placeholder 2">
            <a:extLst>
              <a:ext uri="{FF2B5EF4-FFF2-40B4-BE49-F238E27FC236}">
                <a16:creationId xmlns:a16="http://schemas.microsoft.com/office/drawing/2014/main" id="{25D703DE-0517-4234-9331-28DD28E297BC}"/>
              </a:ext>
            </a:extLst>
          </p:cNvPr>
          <p:cNvSpPr>
            <a:spLocks noGrp="1"/>
          </p:cNvSpPr>
          <p:nvPr>
            <p:ph idx="1"/>
          </p:nvPr>
        </p:nvSpPr>
        <p:spPr/>
        <p:txBody>
          <a:bodyPr>
            <a:normAutofit/>
          </a:bodyPr>
          <a:lstStyle/>
          <a:p>
            <a:r>
              <a:rPr lang="en-US" sz="2800" dirty="0"/>
              <a:t>Nothing to disclose</a:t>
            </a:r>
          </a:p>
        </p:txBody>
      </p:sp>
    </p:spTree>
    <p:extLst>
      <p:ext uri="{BB962C8B-B14F-4D97-AF65-F5344CB8AC3E}">
        <p14:creationId xmlns:p14="http://schemas.microsoft.com/office/powerpoint/2010/main" val="3272299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D25A2-ED44-45BF-BBDE-DA65A770FB70}"/>
              </a:ext>
            </a:extLst>
          </p:cNvPr>
          <p:cNvSpPr>
            <a:spLocks noGrp="1"/>
          </p:cNvSpPr>
          <p:nvPr>
            <p:ph type="title"/>
          </p:nvPr>
        </p:nvSpPr>
        <p:spPr/>
        <p:txBody>
          <a:bodyPr>
            <a:normAutofit/>
          </a:bodyPr>
          <a:lstStyle/>
          <a:p>
            <a:r>
              <a:rPr lang="en-US" sz="4800" dirty="0"/>
              <a:t>LEARNING OUTCOMES</a:t>
            </a:r>
          </a:p>
        </p:txBody>
      </p:sp>
      <p:sp>
        <p:nvSpPr>
          <p:cNvPr id="3" name="Content Placeholder 2">
            <a:extLst>
              <a:ext uri="{FF2B5EF4-FFF2-40B4-BE49-F238E27FC236}">
                <a16:creationId xmlns:a16="http://schemas.microsoft.com/office/drawing/2014/main" id="{591A6E6B-22C8-45B9-8F55-7376666723CD}"/>
              </a:ext>
            </a:extLst>
          </p:cNvPr>
          <p:cNvSpPr>
            <a:spLocks noGrp="1"/>
          </p:cNvSpPr>
          <p:nvPr>
            <p:ph idx="1"/>
          </p:nvPr>
        </p:nvSpPr>
        <p:spPr>
          <a:xfrm>
            <a:off x="581192" y="2072082"/>
            <a:ext cx="11029615" cy="3786718"/>
          </a:xfrm>
        </p:spPr>
        <p:txBody>
          <a:bodyPr>
            <a:normAutofit/>
          </a:bodyPr>
          <a:lstStyle/>
          <a:p>
            <a:pPr marL="0" indent="0">
              <a:buNone/>
            </a:pPr>
            <a:r>
              <a:rPr lang="en-US" sz="2800" dirty="0"/>
              <a:t>At the end of lecture, the participants would be able to </a:t>
            </a:r>
          </a:p>
          <a:p>
            <a:r>
              <a:rPr lang="en-US" sz="2800" dirty="0"/>
              <a:t>Define plagiarism</a:t>
            </a:r>
          </a:p>
          <a:p>
            <a:r>
              <a:rPr lang="en-US" sz="2800" dirty="0"/>
              <a:t>Identify it’s types</a:t>
            </a:r>
          </a:p>
          <a:p>
            <a:r>
              <a:rPr lang="en-US" sz="2800" dirty="0"/>
              <a:t>Define similarity index</a:t>
            </a:r>
          </a:p>
          <a:p>
            <a:r>
              <a:rPr lang="en-US" sz="2800" dirty="0"/>
              <a:t>Enlist soft-wares for detecting plagiarism</a:t>
            </a:r>
          </a:p>
          <a:p>
            <a:r>
              <a:rPr lang="en-US" sz="2800" dirty="0"/>
              <a:t>Know editors’ perspectives</a:t>
            </a:r>
          </a:p>
          <a:p>
            <a:endParaRPr lang="en-US" sz="2800" dirty="0"/>
          </a:p>
        </p:txBody>
      </p:sp>
    </p:spTree>
    <p:extLst>
      <p:ext uri="{BB962C8B-B14F-4D97-AF65-F5344CB8AC3E}">
        <p14:creationId xmlns:p14="http://schemas.microsoft.com/office/powerpoint/2010/main" val="158701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D25A2-ED44-45BF-BBDE-DA65A770FB70}"/>
              </a:ext>
            </a:extLst>
          </p:cNvPr>
          <p:cNvSpPr>
            <a:spLocks noGrp="1"/>
          </p:cNvSpPr>
          <p:nvPr>
            <p:ph type="title"/>
          </p:nvPr>
        </p:nvSpPr>
        <p:spPr/>
        <p:txBody>
          <a:bodyPr>
            <a:normAutofit/>
          </a:bodyPr>
          <a:lstStyle/>
          <a:p>
            <a:r>
              <a:rPr lang="en-US" sz="4800" dirty="0"/>
              <a:t>OUTLINE</a:t>
            </a:r>
          </a:p>
        </p:txBody>
      </p:sp>
      <p:sp>
        <p:nvSpPr>
          <p:cNvPr id="3" name="Content Placeholder 2">
            <a:extLst>
              <a:ext uri="{FF2B5EF4-FFF2-40B4-BE49-F238E27FC236}">
                <a16:creationId xmlns:a16="http://schemas.microsoft.com/office/drawing/2014/main" id="{591A6E6B-22C8-45B9-8F55-7376666723CD}"/>
              </a:ext>
            </a:extLst>
          </p:cNvPr>
          <p:cNvSpPr>
            <a:spLocks noGrp="1"/>
          </p:cNvSpPr>
          <p:nvPr>
            <p:ph idx="1"/>
          </p:nvPr>
        </p:nvSpPr>
        <p:spPr>
          <a:xfrm>
            <a:off x="581192" y="2072082"/>
            <a:ext cx="11029615" cy="3786718"/>
          </a:xfrm>
        </p:spPr>
        <p:txBody>
          <a:bodyPr>
            <a:normAutofit/>
          </a:bodyPr>
          <a:lstStyle/>
          <a:p>
            <a:pPr marL="0" indent="0">
              <a:buNone/>
            </a:pPr>
            <a:r>
              <a:rPr lang="en-US" sz="2800" dirty="0"/>
              <a:t> </a:t>
            </a:r>
          </a:p>
          <a:p>
            <a:r>
              <a:rPr lang="en-US" sz="2800" dirty="0"/>
              <a:t>Brief introduction to plagiarism</a:t>
            </a:r>
          </a:p>
          <a:p>
            <a:r>
              <a:rPr lang="en-US" sz="2800" dirty="0"/>
              <a:t>Hand’s on test cases analysis</a:t>
            </a:r>
          </a:p>
          <a:p>
            <a:r>
              <a:rPr lang="en-US" sz="2800" dirty="0"/>
              <a:t>Summarization and introduction to similarity index</a:t>
            </a:r>
          </a:p>
          <a:p>
            <a:r>
              <a:rPr lang="en-US" sz="2800" dirty="0"/>
              <a:t>Enlisting soft-wares for detecting plagiarism</a:t>
            </a:r>
          </a:p>
          <a:p>
            <a:r>
              <a:rPr lang="en-US" sz="2800" dirty="0"/>
              <a:t>Editors’ perspectives</a:t>
            </a:r>
          </a:p>
          <a:p>
            <a:endParaRPr lang="en-US" sz="2800" dirty="0"/>
          </a:p>
        </p:txBody>
      </p:sp>
    </p:spTree>
    <p:extLst>
      <p:ext uri="{BB962C8B-B14F-4D97-AF65-F5344CB8AC3E}">
        <p14:creationId xmlns:p14="http://schemas.microsoft.com/office/powerpoint/2010/main" val="191893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8E3F6-33B4-4537-B135-DDCC631DAC88}"/>
              </a:ext>
            </a:extLst>
          </p:cNvPr>
          <p:cNvSpPr>
            <a:spLocks noGrp="1"/>
          </p:cNvSpPr>
          <p:nvPr>
            <p:ph type="title"/>
          </p:nvPr>
        </p:nvSpPr>
        <p:spPr/>
        <p:txBody>
          <a:bodyPr>
            <a:normAutofit/>
          </a:bodyPr>
          <a:lstStyle/>
          <a:p>
            <a:r>
              <a:rPr lang="en-US" sz="4800" dirty="0"/>
              <a:t>definition</a:t>
            </a:r>
          </a:p>
        </p:txBody>
      </p:sp>
      <p:sp>
        <p:nvSpPr>
          <p:cNvPr id="3" name="Content Placeholder 2">
            <a:extLst>
              <a:ext uri="{FF2B5EF4-FFF2-40B4-BE49-F238E27FC236}">
                <a16:creationId xmlns:a16="http://schemas.microsoft.com/office/drawing/2014/main" id="{1BDBDBFF-BC1B-4C12-90A5-B4FDDFF40362}"/>
              </a:ext>
            </a:extLst>
          </p:cNvPr>
          <p:cNvSpPr>
            <a:spLocks noGrp="1"/>
          </p:cNvSpPr>
          <p:nvPr>
            <p:ph idx="1"/>
          </p:nvPr>
        </p:nvSpPr>
        <p:spPr/>
        <p:txBody>
          <a:bodyPr>
            <a:normAutofit fontScale="92500"/>
          </a:bodyPr>
          <a:lstStyle/>
          <a:p>
            <a:r>
              <a:rPr lang="en-US" sz="2800" dirty="0">
                <a:solidFill>
                  <a:schemeClr val="tx1"/>
                </a:solidFill>
              </a:rPr>
              <a:t>PLAGIARIUS</a:t>
            </a:r>
            <a:r>
              <a:rPr lang="en-US" sz="2800" dirty="0"/>
              <a:t>: </a:t>
            </a:r>
          </a:p>
          <a:p>
            <a:pPr marL="0" indent="0">
              <a:buNone/>
            </a:pPr>
            <a:r>
              <a:rPr lang="en-US" sz="2800" dirty="0"/>
              <a:t>Latin word “</a:t>
            </a:r>
            <a:r>
              <a:rPr lang="en-US" sz="2800" dirty="0">
                <a:solidFill>
                  <a:srgbClr val="FF0000"/>
                </a:solidFill>
              </a:rPr>
              <a:t>kidnapper</a:t>
            </a:r>
            <a:r>
              <a:rPr lang="en-US" sz="2800" dirty="0"/>
              <a:t> or kidnapping, </a:t>
            </a:r>
            <a:r>
              <a:rPr lang="en-US" sz="2800" dirty="0">
                <a:solidFill>
                  <a:srgbClr val="FF0000"/>
                </a:solidFill>
              </a:rPr>
              <a:t>theft</a:t>
            </a:r>
            <a:r>
              <a:rPr lang="en-US" sz="2800" dirty="0"/>
              <a:t> or a thief of ideas” (McArthur 1992:784)</a:t>
            </a:r>
          </a:p>
          <a:p>
            <a:pPr marL="0" indent="0">
              <a:buNone/>
            </a:pPr>
            <a:endParaRPr lang="en-US" sz="2800" dirty="0"/>
          </a:p>
          <a:p>
            <a:r>
              <a:rPr lang="en-US" sz="2800" dirty="0">
                <a:solidFill>
                  <a:schemeClr val="tx1"/>
                </a:solidFill>
              </a:rPr>
              <a:t>PLAGIARISM</a:t>
            </a:r>
            <a:r>
              <a:rPr lang="en-US" sz="2800" dirty="0"/>
              <a:t>: </a:t>
            </a:r>
          </a:p>
          <a:p>
            <a:pPr marL="0" indent="0">
              <a:buNone/>
            </a:pPr>
            <a:r>
              <a:rPr lang="en-US" sz="2800" dirty="0"/>
              <a:t>“ The </a:t>
            </a:r>
            <a:r>
              <a:rPr lang="en-US" sz="2800" dirty="0">
                <a:solidFill>
                  <a:srgbClr val="FF0000"/>
                </a:solidFill>
              </a:rPr>
              <a:t>appropriation of another person’s</a:t>
            </a:r>
            <a:r>
              <a:rPr lang="en-US" sz="2800" dirty="0"/>
              <a:t> ideas, processes, results, or words </a:t>
            </a:r>
            <a:r>
              <a:rPr lang="en-US" sz="2800" dirty="0">
                <a:solidFill>
                  <a:srgbClr val="FF0000"/>
                </a:solidFill>
              </a:rPr>
              <a:t>without giving</a:t>
            </a:r>
            <a:r>
              <a:rPr lang="en-US" sz="2800" dirty="0"/>
              <a:t> appropriate credit” (</a:t>
            </a:r>
            <a:r>
              <a:rPr lang="en-US" sz="2800" dirty="0" err="1"/>
              <a:t>OSTP</a:t>
            </a:r>
            <a:r>
              <a:rPr lang="en-US" sz="2800" dirty="0"/>
              <a:t> 2000)</a:t>
            </a:r>
            <a:r>
              <a:rPr lang="en-US" sz="2800" baseline="30000" dirty="0"/>
              <a:t>1</a:t>
            </a:r>
          </a:p>
        </p:txBody>
      </p:sp>
    </p:spTree>
    <p:extLst>
      <p:ext uri="{BB962C8B-B14F-4D97-AF65-F5344CB8AC3E}">
        <p14:creationId xmlns:p14="http://schemas.microsoft.com/office/powerpoint/2010/main" val="394569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78234-C259-4605-B002-ABBFEECCBAB8}"/>
              </a:ext>
            </a:extLst>
          </p:cNvPr>
          <p:cNvSpPr>
            <a:spLocks noGrp="1"/>
          </p:cNvSpPr>
          <p:nvPr>
            <p:ph type="title"/>
          </p:nvPr>
        </p:nvSpPr>
        <p:spPr/>
        <p:txBody>
          <a:bodyPr>
            <a:normAutofit/>
          </a:bodyPr>
          <a:lstStyle/>
          <a:p>
            <a:r>
              <a:rPr lang="en-US" sz="4800" dirty="0"/>
              <a:t>TEST CASE 1</a:t>
            </a:r>
          </a:p>
        </p:txBody>
      </p:sp>
      <p:sp>
        <p:nvSpPr>
          <p:cNvPr id="3" name="Content Placeholder 2">
            <a:extLst>
              <a:ext uri="{FF2B5EF4-FFF2-40B4-BE49-F238E27FC236}">
                <a16:creationId xmlns:a16="http://schemas.microsoft.com/office/drawing/2014/main" id="{5D3D4D80-A907-47F3-9F2F-607B5D143FFE}"/>
              </a:ext>
            </a:extLst>
          </p:cNvPr>
          <p:cNvSpPr>
            <a:spLocks noGrp="1"/>
          </p:cNvSpPr>
          <p:nvPr>
            <p:ph idx="1"/>
          </p:nvPr>
        </p:nvSpPr>
        <p:spPr/>
        <p:txBody>
          <a:bodyPr>
            <a:normAutofit/>
          </a:bodyPr>
          <a:lstStyle/>
          <a:p>
            <a:pPr marL="0" indent="0">
              <a:buNone/>
            </a:pPr>
            <a:r>
              <a:rPr lang="en-US" sz="2800" dirty="0"/>
              <a:t>DR Z is an expert in congenital diaphragmatic hernia and has published 3 papers on the topic. She plans to write a review article and uses some text from her previous publications. She keeps majority of her text verbatim, while paraphrasing some of her original text. </a:t>
            </a:r>
            <a:r>
              <a:rPr lang="en-US" sz="2800" dirty="0">
                <a:solidFill>
                  <a:srgbClr val="C00000"/>
                </a:solidFill>
              </a:rPr>
              <a:t>Is she committing research misconduct? If yes, what kind of plagiarism is she committing?  </a:t>
            </a:r>
            <a:endParaRPr lang="en-US" sz="2800" baseline="30000" dirty="0">
              <a:solidFill>
                <a:srgbClr val="C00000"/>
              </a:solidFill>
            </a:endParaRPr>
          </a:p>
        </p:txBody>
      </p:sp>
    </p:spTree>
    <p:extLst>
      <p:ext uri="{BB962C8B-B14F-4D97-AF65-F5344CB8AC3E}">
        <p14:creationId xmlns:p14="http://schemas.microsoft.com/office/powerpoint/2010/main" val="1511620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78234-C259-4605-B002-ABBFEECCBAB8}"/>
              </a:ext>
            </a:extLst>
          </p:cNvPr>
          <p:cNvSpPr>
            <a:spLocks noGrp="1"/>
          </p:cNvSpPr>
          <p:nvPr>
            <p:ph type="title"/>
          </p:nvPr>
        </p:nvSpPr>
        <p:spPr/>
        <p:txBody>
          <a:bodyPr>
            <a:normAutofit/>
          </a:bodyPr>
          <a:lstStyle/>
          <a:p>
            <a:r>
              <a:rPr lang="en-US" sz="4800" dirty="0"/>
              <a:t>TEST CASE 2</a:t>
            </a:r>
          </a:p>
        </p:txBody>
      </p:sp>
      <p:sp>
        <p:nvSpPr>
          <p:cNvPr id="3" name="Content Placeholder 2">
            <a:extLst>
              <a:ext uri="{FF2B5EF4-FFF2-40B4-BE49-F238E27FC236}">
                <a16:creationId xmlns:a16="http://schemas.microsoft.com/office/drawing/2014/main" id="{5D3D4D80-A907-47F3-9F2F-607B5D143FFE}"/>
              </a:ext>
            </a:extLst>
          </p:cNvPr>
          <p:cNvSpPr>
            <a:spLocks noGrp="1"/>
          </p:cNvSpPr>
          <p:nvPr>
            <p:ph idx="1"/>
          </p:nvPr>
        </p:nvSpPr>
        <p:spPr/>
        <p:txBody>
          <a:bodyPr>
            <a:normAutofit fontScale="92500" lnSpcReduction="10000"/>
          </a:bodyPr>
          <a:lstStyle/>
          <a:p>
            <a:pPr marL="0" indent="0">
              <a:buNone/>
            </a:pPr>
            <a:r>
              <a:rPr lang="en-US" sz="2800" dirty="0" err="1"/>
              <a:t>Mr</a:t>
            </a:r>
            <a:r>
              <a:rPr lang="en-US" sz="2800" dirty="0"/>
              <a:t> X, a supervisor in surgery department, was given a paper for peer review. While reading it, he noticed a certain phrase which he had come across in another published paper. Then again, there seemed to be differences in writing style within the article. Whereas at times the writer’s style was characteristic of much student work, with occasional grammar and punctuation errors, as well as a certain awkwardness of phrasing, at other times it was extremely sophisticated. On investigation, the writer had plagiarized from different sources. </a:t>
            </a:r>
            <a:r>
              <a:rPr lang="en-US" sz="2800" dirty="0">
                <a:solidFill>
                  <a:srgbClr val="C00000"/>
                </a:solidFill>
              </a:rPr>
              <a:t>What kind of plagiarism this is and how to avoid it? </a:t>
            </a:r>
            <a:endParaRPr lang="en-US" sz="2800" baseline="30000" dirty="0">
              <a:solidFill>
                <a:srgbClr val="C00000"/>
              </a:solidFill>
            </a:endParaRPr>
          </a:p>
        </p:txBody>
      </p:sp>
    </p:spTree>
    <p:extLst>
      <p:ext uri="{BB962C8B-B14F-4D97-AF65-F5344CB8AC3E}">
        <p14:creationId xmlns:p14="http://schemas.microsoft.com/office/powerpoint/2010/main" val="900250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78234-C259-4605-B002-ABBFEECCBAB8}"/>
              </a:ext>
            </a:extLst>
          </p:cNvPr>
          <p:cNvSpPr>
            <a:spLocks noGrp="1"/>
          </p:cNvSpPr>
          <p:nvPr>
            <p:ph type="title"/>
          </p:nvPr>
        </p:nvSpPr>
        <p:spPr/>
        <p:txBody>
          <a:bodyPr>
            <a:normAutofit/>
          </a:bodyPr>
          <a:lstStyle/>
          <a:p>
            <a:r>
              <a:rPr lang="en-US" sz="4800" dirty="0"/>
              <a:t>TEST CASE 3</a:t>
            </a:r>
          </a:p>
        </p:txBody>
      </p:sp>
      <p:sp>
        <p:nvSpPr>
          <p:cNvPr id="3" name="Content Placeholder 2">
            <a:extLst>
              <a:ext uri="{FF2B5EF4-FFF2-40B4-BE49-F238E27FC236}">
                <a16:creationId xmlns:a16="http://schemas.microsoft.com/office/drawing/2014/main" id="{5D3D4D80-A907-47F3-9F2F-607B5D143FFE}"/>
              </a:ext>
            </a:extLst>
          </p:cNvPr>
          <p:cNvSpPr>
            <a:spLocks noGrp="1"/>
          </p:cNvSpPr>
          <p:nvPr>
            <p:ph idx="1"/>
          </p:nvPr>
        </p:nvSpPr>
        <p:spPr>
          <a:xfrm>
            <a:off x="581192" y="1837190"/>
            <a:ext cx="11029615" cy="4021610"/>
          </a:xfrm>
        </p:spPr>
        <p:txBody>
          <a:bodyPr>
            <a:normAutofit lnSpcReduction="10000"/>
          </a:bodyPr>
          <a:lstStyle/>
          <a:p>
            <a:pPr marL="0" indent="0">
              <a:buNone/>
            </a:pPr>
            <a:r>
              <a:rPr lang="en-US" sz="2800" dirty="0"/>
              <a:t>Article 1: In ages which have no record these islands were the home of millions of happy birds, the resort of a hundred times more millions of fishes, of sea lions, and other creatures whose names are not so common; the marine residence</a:t>
            </a:r>
          </a:p>
          <a:p>
            <a:pPr marL="0" indent="0">
              <a:buNone/>
            </a:pPr>
            <a:r>
              <a:rPr lang="en-US" sz="2800" dirty="0"/>
              <a:t>Article 2: Long ago, when there was no written history, these islands were the home of millions of happy birds; the resort of a hundred times more millions of fishes, sea lions, and other creatures.</a:t>
            </a:r>
          </a:p>
          <a:p>
            <a:pPr marL="0" indent="0">
              <a:buNone/>
            </a:pPr>
            <a:r>
              <a:rPr lang="en-US" sz="2800" dirty="0">
                <a:solidFill>
                  <a:srgbClr val="C00000"/>
                </a:solidFill>
              </a:rPr>
              <a:t>What kind of plagiarism this is? Could it be accidental?</a:t>
            </a:r>
          </a:p>
          <a:p>
            <a:pPr marL="0" indent="0">
              <a:buNone/>
            </a:pPr>
            <a:endParaRPr lang="en-US" sz="2800" baseline="30000" dirty="0"/>
          </a:p>
        </p:txBody>
      </p:sp>
    </p:spTree>
    <p:extLst>
      <p:ext uri="{BB962C8B-B14F-4D97-AF65-F5344CB8AC3E}">
        <p14:creationId xmlns:p14="http://schemas.microsoft.com/office/powerpoint/2010/main" val="3360331974"/>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docProps/app.xml><?xml version="1.0" encoding="utf-8"?>
<Properties xmlns="http://schemas.openxmlformats.org/officeDocument/2006/extended-properties" xmlns:vt="http://schemas.openxmlformats.org/officeDocument/2006/docPropsVTypes">
  <Template>TM03457464[[fn=Dividend]]</Template>
  <TotalTime>542</TotalTime>
  <Words>1101</Words>
  <Application>Microsoft Office PowerPoint</Application>
  <PresentationFormat>Widescreen</PresentationFormat>
  <Paragraphs>135</Paragraphs>
  <Slides>26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Calibri</vt:lpstr>
      <vt:lpstr>Gill Sans MT</vt:lpstr>
      <vt:lpstr>Times New Roman</vt:lpstr>
      <vt:lpstr>Wingdings 2</vt:lpstr>
      <vt:lpstr>Dividend</vt:lpstr>
      <vt:lpstr>PowerPoint Presentation</vt:lpstr>
      <vt:lpstr>PLAGIARISM</vt:lpstr>
      <vt:lpstr>DISCLOSURE</vt:lpstr>
      <vt:lpstr>LEARNING OUTCOMES</vt:lpstr>
      <vt:lpstr>OUTLINE</vt:lpstr>
      <vt:lpstr>definition</vt:lpstr>
      <vt:lpstr>TEST CASE 1</vt:lpstr>
      <vt:lpstr>TEST CASE 2</vt:lpstr>
      <vt:lpstr>TEST CASE 3</vt:lpstr>
      <vt:lpstr>TEST CASE 4</vt:lpstr>
      <vt:lpstr>PowerPoint Presentation</vt:lpstr>
      <vt:lpstr>DEFINITION SELF PLAGIARISM</vt:lpstr>
      <vt:lpstr>TYPES OF SELF PLAGIARISM</vt:lpstr>
      <vt:lpstr>TYPES OF SELF PLAGIARISM</vt:lpstr>
      <vt:lpstr>DEFINITION REMIX PLAGIARISM</vt:lpstr>
      <vt:lpstr>DEFINITION direct PLAGIARISM</vt:lpstr>
      <vt:lpstr>IMPLICATIONS</vt:lpstr>
      <vt:lpstr>SIMILARITY INDEX</vt:lpstr>
      <vt:lpstr>Identification of plagiarism</vt:lpstr>
      <vt:lpstr>SOFT WARES</vt:lpstr>
      <vt:lpstr>PowerPoint Presentation</vt:lpstr>
      <vt:lpstr>PREVENTION</vt:lpstr>
      <vt:lpstr>REMEDY</vt:lpstr>
      <vt:lpstr>EDITORS’ PERSPECTIVE</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Fatima Naumeri</dc:creator>
  <cp:lastModifiedBy>IamTech</cp:lastModifiedBy>
  <cp:revision>106</cp:revision>
  <dcterms:created xsi:type="dcterms:W3CDTF">2021-04-01T05:51:06Z</dcterms:created>
  <dcterms:modified xsi:type="dcterms:W3CDTF">2021-09-08T08:17:09Z</dcterms:modified>
</cp:coreProperties>
</file>